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20"/>
  </p:notesMasterIdLst>
  <p:handoutMasterIdLst>
    <p:handoutMasterId r:id="rId21"/>
  </p:handoutMasterIdLst>
  <p:sldIdLst>
    <p:sldId id="281" r:id="rId5"/>
    <p:sldId id="2577" r:id="rId6"/>
    <p:sldId id="2572" r:id="rId7"/>
    <p:sldId id="2575" r:id="rId8"/>
    <p:sldId id="2573" r:id="rId9"/>
    <p:sldId id="257" r:id="rId10"/>
    <p:sldId id="2571" r:id="rId11"/>
    <p:sldId id="283" r:id="rId12"/>
    <p:sldId id="2574" r:id="rId13"/>
    <p:sldId id="2578" r:id="rId14"/>
    <p:sldId id="2579" r:id="rId15"/>
    <p:sldId id="2580" r:id="rId16"/>
    <p:sldId id="2576" r:id="rId17"/>
    <p:sldId id="2560" r:id="rId18"/>
    <p:sldId id="2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92CF"/>
    <a:srgbClr val="FFFFFF"/>
    <a:srgbClr val="003453"/>
    <a:srgbClr val="0D3047"/>
    <a:srgbClr val="0B2B41"/>
    <a:srgbClr val="114263"/>
    <a:srgbClr val="401918"/>
    <a:srgbClr val="731F1C"/>
    <a:srgbClr val="AB678E"/>
    <a:srgbClr val="B2606E"/>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FC7C9-1F9C-41CB-AF4D-C9BB93E7B891}" v="2" dt="2021-07-21T19:36:30.738"/>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703" autoAdjust="0"/>
  </p:normalViewPr>
  <p:slideViewPr>
    <p:cSldViewPr snapToGrid="0">
      <p:cViewPr varScale="1">
        <p:scale>
          <a:sx n="70" d="100"/>
          <a:sy n="70" d="100"/>
        </p:scale>
        <p:origin x="58" y="1502"/>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7/21/2021</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7/21/2021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51983" y="-2540"/>
            <a:ext cx="4379976" cy="3611880"/>
          </a:xfrm>
        </p:spPr>
        <p:txBody>
          <a:bodyPr vert="horz" lIns="91440" tIns="45720" rIns="91440" bIns="45720" rtlCol="0" anchor="b" anchorCtr="1">
            <a:noAutofit/>
          </a:bodyPr>
          <a:lstStyle>
            <a:lvl1pPr>
              <a:defRPr lang="en-GB" dirty="0"/>
            </a:lvl1pPr>
          </a:lstStyle>
          <a:p>
            <a:pPr marL="0" lvl="0" algn="ctr"/>
            <a:r>
              <a:rPr lang="en-US" noProof="0" dirty="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4031520"/>
            <a:ext cx="4178808" cy="521208"/>
          </a:xfrm>
        </p:spPr>
        <p:txBody>
          <a:bodyPr vert="horz" lIns="91440" tIns="45720" rIns="91440" bIns="45720" rtlCol="0" anchor="t">
            <a:noAutofit/>
          </a:bodyPr>
          <a:lstStyle>
            <a:lvl1pPr marL="0" indent="0" algn="ctr">
              <a:buNone/>
              <a:defRPr lang="en-US" sz="1800" dirty="0">
                <a:solidFill>
                  <a:schemeClr val="tx1"/>
                </a:solidFill>
              </a:defRPr>
            </a:lvl1pPr>
          </a:lstStyle>
          <a:p>
            <a:pPr lvl="0"/>
            <a:r>
              <a:rPr lang="en-US" noProof="0" dirty="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03833" y="376328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3">
            <a:extLst>
              <a:ext uri="{FF2B5EF4-FFF2-40B4-BE49-F238E27FC236}">
                <a16:creationId xmlns:a16="http://schemas.microsoft.com/office/drawing/2014/main" id="{BACDE0E0-3C90-4CE6-A281-737457B7C051}"/>
              </a:ext>
            </a:extLst>
          </p:cNvPr>
          <p:cNvSpPr/>
          <p:nvPr userDrawn="1"/>
        </p:nvSpPr>
        <p:spPr>
          <a:xfrm>
            <a:off x="0" y="416966"/>
            <a:ext cx="267411" cy="951941"/>
          </a:xfrm>
          <a:custGeom>
            <a:avLst/>
            <a:gdLst>
              <a:gd name="connsiteX0" fmla="*/ 0 w 267411"/>
              <a:gd name="connsiteY0" fmla="*/ 951941 h 951941"/>
              <a:gd name="connsiteX1" fmla="*/ 267411 w 267411"/>
              <a:gd name="connsiteY1" fmla="*/ 951941 h 951941"/>
              <a:gd name="connsiteX2" fmla="*/ 267411 w 267411"/>
              <a:gd name="connsiteY2" fmla="*/ 0 h 951941"/>
              <a:gd name="connsiteX3" fmla="*/ 0 w 267411"/>
              <a:gd name="connsiteY3" fmla="*/ 0 h 951941"/>
              <a:gd name="connsiteX4" fmla="*/ 0 w 267411"/>
              <a:gd name="connsiteY4" fmla="*/ 951941 h 951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7411" h="951941">
                <a:moveTo>
                  <a:pt x="0" y="951941"/>
                </a:moveTo>
                <a:lnTo>
                  <a:pt x="267411" y="951941"/>
                </a:lnTo>
                <a:lnTo>
                  <a:pt x="267411" y="0"/>
                </a:lnTo>
                <a:lnTo>
                  <a:pt x="0" y="0"/>
                </a:lnTo>
                <a:lnTo>
                  <a:pt x="0" y="951941"/>
                </a:lnTo>
              </a:path>
            </a:pathLst>
          </a:custGeom>
          <a:solidFill>
            <a:srgbClr val="2C92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a:extLst>
              <a:ext uri="{FF2B5EF4-FFF2-40B4-BE49-F238E27FC236}">
                <a16:creationId xmlns:a16="http://schemas.microsoft.com/office/drawing/2014/main" id="{0A59C806-29CB-416F-8F30-A8A719B9904F}"/>
              </a:ext>
            </a:extLst>
          </p:cNvPr>
          <p:cNvSpPr/>
          <p:nvPr userDrawn="1"/>
        </p:nvSpPr>
        <p:spPr>
          <a:xfrm>
            <a:off x="-1" y="6500552"/>
            <a:ext cx="12192001" cy="357447"/>
          </a:xfrm>
          <a:prstGeom prst="rect">
            <a:avLst/>
          </a:prstGeom>
          <a:solidFill>
            <a:srgbClr val="0D3047"/>
          </a:solidFill>
          <a:ln>
            <a:solidFill>
              <a:srgbClr val="0D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2A35C9CD-B715-48F5-8EA3-85A69B7E3677}"/>
              </a:ext>
            </a:extLst>
          </p:cNvPr>
          <p:cNvSpPr txBox="1">
            <a:spLocks/>
          </p:cNvSpPr>
          <p:nvPr userDrawn="1"/>
        </p:nvSpPr>
        <p:spPr>
          <a:xfrm>
            <a:off x="7389079" y="4601731"/>
            <a:ext cx="4178808" cy="521208"/>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Subtitle</a:t>
            </a:r>
          </a:p>
        </p:txBody>
      </p:sp>
      <p:pic>
        <p:nvPicPr>
          <p:cNvPr id="14" name="Picture 13" descr="A picture containing clock, drawing&#10;&#10;Description automatically generated">
            <a:extLst>
              <a:ext uri="{FF2B5EF4-FFF2-40B4-BE49-F238E27FC236}">
                <a16:creationId xmlns:a16="http://schemas.microsoft.com/office/drawing/2014/main" id="{9306C025-B3F0-4E1D-9AB3-934E89F8F05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05" y="6568342"/>
            <a:ext cx="1373150" cy="221865"/>
          </a:xfrm>
          <a:prstGeom prst="rect">
            <a:avLst/>
          </a:prstGeom>
        </p:spPr>
      </p:pic>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506846" y="6462757"/>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0" y="50784"/>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531785" y="6462757"/>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365530"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449050"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Freeform 3">
            <a:extLst>
              <a:ext uri="{FF2B5EF4-FFF2-40B4-BE49-F238E27FC236}">
                <a16:creationId xmlns:a16="http://schemas.microsoft.com/office/drawing/2014/main" id="{8E85B664-28A6-4309-A1E0-3753D1FF1F4A}"/>
              </a:ext>
            </a:extLst>
          </p:cNvPr>
          <p:cNvSpPr/>
          <p:nvPr userDrawn="1"/>
        </p:nvSpPr>
        <p:spPr>
          <a:xfrm>
            <a:off x="0" y="6354205"/>
            <a:ext cx="12192000" cy="87663"/>
          </a:xfrm>
          <a:custGeom>
            <a:avLst/>
            <a:gdLst>
              <a:gd name="connsiteX0" fmla="*/ 0 w 9143987"/>
              <a:gd name="connsiteY0" fmla="*/ 18491 h 36982"/>
              <a:gd name="connsiteX1" fmla="*/ 9143987 w 9143987"/>
              <a:gd name="connsiteY1" fmla="*/ 18491 h 36982"/>
            </a:gdLst>
            <a:ahLst/>
            <a:cxnLst>
              <a:cxn ang="0">
                <a:pos x="connsiteX0" y="connsiteY0"/>
              </a:cxn>
              <a:cxn ang="1">
                <a:pos x="connsiteX1" y="connsiteY1"/>
              </a:cxn>
            </a:cxnLst>
            <a:rect l="l" t="t" r="r" b="b"/>
            <a:pathLst>
              <a:path w="9143987" h="36982">
                <a:moveTo>
                  <a:pt x="0" y="18491"/>
                </a:moveTo>
                <a:lnTo>
                  <a:pt x="9143987" y="18491"/>
                </a:lnTo>
              </a:path>
            </a:pathLst>
          </a:custGeom>
          <a:ln w="38100">
            <a:solidFill>
              <a:srgbClr val="2C92C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Tree>
    <p:extLst>
      <p:ext uri="{BB962C8B-B14F-4D97-AF65-F5344CB8AC3E}">
        <p14:creationId xmlns:p14="http://schemas.microsoft.com/office/powerpoint/2010/main" val="15080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465283" y="646366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540447" y="6447200"/>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12" name="Slide Number Placeholder 7">
            <a:extLst>
              <a:ext uri="{FF2B5EF4-FFF2-40B4-BE49-F238E27FC236}">
                <a16:creationId xmlns:a16="http://schemas.microsoft.com/office/drawing/2014/main" id="{CAC67774-073D-4246-8D54-CD2949B13F1F}"/>
              </a:ext>
            </a:extLst>
          </p:cNvPr>
          <p:cNvSpPr>
            <a:spLocks noGrp="1"/>
          </p:cNvSpPr>
          <p:nvPr>
            <p:ph type="sldNum" sz="quarter" idx="4"/>
          </p:nvPr>
        </p:nvSpPr>
        <p:spPr>
          <a:xfrm>
            <a:off x="11473945" y="6462757"/>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4169354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12" name="Slide Number Placeholder 7">
            <a:extLst>
              <a:ext uri="{FF2B5EF4-FFF2-40B4-BE49-F238E27FC236}">
                <a16:creationId xmlns:a16="http://schemas.microsoft.com/office/drawing/2014/main" id="{ACA2661C-BFE5-4786-9821-08F6791713B8}"/>
              </a:ext>
            </a:extLst>
          </p:cNvPr>
          <p:cNvSpPr>
            <a:spLocks noGrp="1"/>
          </p:cNvSpPr>
          <p:nvPr>
            <p:ph type="sldNum" sz="quarter" idx="4"/>
          </p:nvPr>
        </p:nvSpPr>
        <p:spPr>
          <a:xfrm>
            <a:off x="11540447" y="6447200"/>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424668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0" name="Slide Number Placeholder 7">
            <a:extLst>
              <a:ext uri="{FF2B5EF4-FFF2-40B4-BE49-F238E27FC236}">
                <a16:creationId xmlns:a16="http://schemas.microsoft.com/office/drawing/2014/main" id="{BC439AF1-18B7-452B-9AE9-5CA9843EAE3D}"/>
              </a:ext>
            </a:extLst>
          </p:cNvPr>
          <p:cNvSpPr>
            <a:spLocks noGrp="1"/>
          </p:cNvSpPr>
          <p:nvPr>
            <p:ph type="sldNum" sz="quarter" idx="4"/>
          </p:nvPr>
        </p:nvSpPr>
        <p:spPr>
          <a:xfrm>
            <a:off x="11540447" y="6447200"/>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2" name="Slide Number Placeholder 7">
            <a:extLst>
              <a:ext uri="{FF2B5EF4-FFF2-40B4-BE49-F238E27FC236}">
                <a16:creationId xmlns:a16="http://schemas.microsoft.com/office/drawing/2014/main" id="{3F4FD9FE-6930-4E4C-AC70-CC27CF94FC54}"/>
              </a:ext>
            </a:extLst>
          </p:cNvPr>
          <p:cNvSpPr>
            <a:spLocks noGrp="1"/>
          </p:cNvSpPr>
          <p:nvPr>
            <p:ph type="sldNum" sz="quarter" idx="4"/>
          </p:nvPr>
        </p:nvSpPr>
        <p:spPr>
          <a:xfrm>
            <a:off x="11540447" y="6447200"/>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87349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803A-1ED8-4FDA-BAB0-26E927AEFC7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24AF79C-5A41-4A92-BE28-042F387A3416}"/>
              </a:ext>
            </a:extLst>
          </p:cNvPr>
          <p:cNvSpPr>
            <a:spLocks noGrp="1"/>
          </p:cNvSpPr>
          <p:nvPr>
            <p:ph type="sldNum" sz="quarter" idx="10"/>
          </p:nvPr>
        </p:nvSpPr>
        <p:spPr/>
        <p:txBody>
          <a:bodyPr/>
          <a:lstStyle/>
          <a:p>
            <a:pPr algn="ctr"/>
            <a:fld id="{817179DE-9BF3-494C-804F-0C7C90AC8700}" type="slidenum">
              <a:rPr lang="en-US" noProof="0" smtClean="0"/>
              <a:pPr algn="ctr"/>
              <a:t>‹#›</a:t>
            </a:fld>
            <a:endParaRPr lang="en-US" noProof="0" dirty="0"/>
          </a:p>
        </p:txBody>
      </p:sp>
      <p:sp>
        <p:nvSpPr>
          <p:cNvPr id="4" name="Rectangle 3">
            <a:extLst>
              <a:ext uri="{FF2B5EF4-FFF2-40B4-BE49-F238E27FC236}">
                <a16:creationId xmlns:a16="http://schemas.microsoft.com/office/drawing/2014/main" id="{2D732D7A-71C0-4C24-BB9B-9FCECC4788B6}"/>
              </a:ext>
            </a:extLst>
          </p:cNvPr>
          <p:cNvSpPr/>
          <p:nvPr userDrawn="1"/>
        </p:nvSpPr>
        <p:spPr>
          <a:xfrm>
            <a:off x="-1" y="6500552"/>
            <a:ext cx="12192001" cy="357447"/>
          </a:xfrm>
          <a:prstGeom prst="rect">
            <a:avLst/>
          </a:prstGeom>
          <a:solidFill>
            <a:srgbClr val="0D3047"/>
          </a:solidFill>
          <a:ln>
            <a:solidFill>
              <a:srgbClr val="0D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200D70A-30D6-47D1-8CF8-A529A10A3B69}"/>
              </a:ext>
            </a:extLst>
          </p:cNvPr>
          <p:cNvSpPr txBox="1"/>
          <p:nvPr userDrawn="1"/>
        </p:nvSpPr>
        <p:spPr>
          <a:xfrm>
            <a:off x="5648325" y="6529573"/>
            <a:ext cx="2638425" cy="261610"/>
          </a:xfrm>
          <a:prstGeom prst="rect">
            <a:avLst/>
          </a:prstGeom>
          <a:noFill/>
        </p:spPr>
        <p:txBody>
          <a:bodyPr wrap="square" rtlCol="0">
            <a:spAutoFit/>
          </a:bodyPr>
          <a:lstStyle/>
          <a:p>
            <a:r>
              <a:rPr lang="en-US" sz="1100" dirty="0">
                <a:solidFill>
                  <a:schemeClr val="bg1"/>
                </a:solidFill>
              </a:rPr>
              <a:t>www.energytoolbase.com</a:t>
            </a:r>
          </a:p>
        </p:txBody>
      </p:sp>
      <p:pic>
        <p:nvPicPr>
          <p:cNvPr id="6" name="Picture 5" descr="A picture containing clock, drawing&#10;&#10;Description automatically generated">
            <a:extLst>
              <a:ext uri="{FF2B5EF4-FFF2-40B4-BE49-F238E27FC236}">
                <a16:creationId xmlns:a16="http://schemas.microsoft.com/office/drawing/2014/main" id="{86AE729B-6CF1-49A6-B4BA-8663FF2F3A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33705" y="6568342"/>
            <a:ext cx="1373150" cy="221865"/>
          </a:xfrm>
          <a:prstGeom prst="rect">
            <a:avLst/>
          </a:prstGeom>
        </p:spPr>
      </p:pic>
      <p:sp>
        <p:nvSpPr>
          <p:cNvPr id="8" name="Slide Number Placeholder 7">
            <a:extLst>
              <a:ext uri="{FF2B5EF4-FFF2-40B4-BE49-F238E27FC236}">
                <a16:creationId xmlns:a16="http://schemas.microsoft.com/office/drawing/2014/main" id="{0D120E7E-0831-4B17-AB05-5E349BE43394}"/>
              </a:ext>
            </a:extLst>
          </p:cNvPr>
          <p:cNvSpPr txBox="1">
            <a:spLocks/>
          </p:cNvSpPr>
          <p:nvPr userDrawn="1"/>
        </p:nvSpPr>
        <p:spPr>
          <a:xfrm>
            <a:off x="11555540" y="6462756"/>
            <a:ext cx="600974" cy="395243"/>
          </a:xfrm>
          <a:prstGeom prst="rect">
            <a:avLst/>
          </a:prstGeom>
        </p:spPr>
        <p:txBody>
          <a:bodyPr vert="horz" lIns="0" tIns="0" rIns="0" bIns="0" rtlCol="0" anchor="ctr"/>
          <a:lstStyle>
            <a:defPPr>
              <a:defRPr lang="en-US"/>
            </a:defPPr>
            <a:lvl1pPr marL="0" algn="l" defTabSz="914400" rtl="0" eaLnBrk="1" latinLnBrk="0" hangingPunct="1">
              <a:defRPr lang="en-GB"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746143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535261"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535261"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591026"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551887"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591026"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450287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
        <p:nvSpPr>
          <p:cNvPr id="17" name="Slide Number Placeholder 5">
            <a:extLst>
              <a:ext uri="{FF2B5EF4-FFF2-40B4-BE49-F238E27FC236}">
                <a16:creationId xmlns:a16="http://schemas.microsoft.com/office/drawing/2014/main" id="{03634BAD-8081-4E12-91C9-A697C2922260}"/>
              </a:ext>
            </a:extLst>
          </p:cNvPr>
          <p:cNvSpPr txBox="1">
            <a:spLocks/>
          </p:cNvSpPr>
          <p:nvPr userDrawn="1"/>
        </p:nvSpPr>
        <p:spPr>
          <a:xfrm>
            <a:off x="11591026"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3573419057"/>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803A-1ED8-4FDA-BAB0-26E927AEFC7D}"/>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24AF79C-5A41-4A92-BE28-042F387A3416}"/>
              </a:ext>
            </a:extLst>
          </p:cNvPr>
          <p:cNvSpPr>
            <a:spLocks noGrp="1"/>
          </p:cNvSpPr>
          <p:nvPr>
            <p:ph type="sldNum" sz="quarter" idx="10"/>
          </p:nvPr>
        </p:nvSpPr>
        <p:spPr>
          <a:xfrm>
            <a:off x="11591026" y="6462757"/>
            <a:ext cx="600974" cy="395243"/>
          </a:xfrm>
        </p:spPr>
        <p:txBody>
          <a:bodyPr/>
          <a:lstStyle/>
          <a:p>
            <a:pPr algn="ctr"/>
            <a:fld id="{817179DE-9BF3-494C-804F-0C7C90AC8700}" type="slidenum">
              <a:rPr lang="en-US" noProof="0" smtClean="0"/>
              <a:pPr algn="ctr"/>
              <a:t>‹#›</a:t>
            </a:fld>
            <a:endParaRPr lang="en-US" noProof="0" dirty="0"/>
          </a:p>
        </p:txBody>
      </p:sp>
      <p:sp>
        <p:nvSpPr>
          <p:cNvPr id="4" name="TextBox 3">
            <a:extLst>
              <a:ext uri="{FF2B5EF4-FFF2-40B4-BE49-F238E27FC236}">
                <a16:creationId xmlns:a16="http://schemas.microsoft.com/office/drawing/2014/main" id="{61E11BAD-3E2D-49DA-94AE-08C257D97640}"/>
              </a:ext>
            </a:extLst>
          </p:cNvPr>
          <p:cNvSpPr txBox="1"/>
          <p:nvPr userDrawn="1"/>
        </p:nvSpPr>
        <p:spPr>
          <a:xfrm>
            <a:off x="5648325" y="6529573"/>
            <a:ext cx="2638425" cy="261610"/>
          </a:xfrm>
          <a:prstGeom prst="rect">
            <a:avLst/>
          </a:prstGeom>
          <a:noFill/>
        </p:spPr>
        <p:txBody>
          <a:bodyPr wrap="square" rtlCol="0">
            <a:spAutoFit/>
          </a:bodyPr>
          <a:lstStyle/>
          <a:p>
            <a:r>
              <a:rPr lang="en-US" sz="1100" dirty="0">
                <a:solidFill>
                  <a:schemeClr val="bg1"/>
                </a:solidFill>
              </a:rPr>
              <a:t>www.energytoolbase.com</a:t>
            </a:r>
          </a:p>
        </p:txBody>
      </p:sp>
    </p:spTree>
    <p:extLst>
      <p:ext uri="{BB962C8B-B14F-4D97-AF65-F5344CB8AC3E}">
        <p14:creationId xmlns:p14="http://schemas.microsoft.com/office/powerpoint/2010/main" val="200606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
        <p:nvSpPr>
          <p:cNvPr id="5" name="TextBox 4">
            <a:extLst>
              <a:ext uri="{FF2B5EF4-FFF2-40B4-BE49-F238E27FC236}">
                <a16:creationId xmlns:a16="http://schemas.microsoft.com/office/drawing/2014/main" id="{AF731706-124E-4E57-877D-E9DF31A2D97A}"/>
              </a:ext>
            </a:extLst>
          </p:cNvPr>
          <p:cNvSpPr txBox="1"/>
          <p:nvPr userDrawn="1"/>
        </p:nvSpPr>
        <p:spPr>
          <a:xfrm>
            <a:off x="5648325" y="6529573"/>
            <a:ext cx="2638425" cy="261610"/>
          </a:xfrm>
          <a:prstGeom prst="rect">
            <a:avLst/>
          </a:prstGeom>
          <a:noFill/>
        </p:spPr>
        <p:txBody>
          <a:bodyPr wrap="square" rtlCol="0">
            <a:spAutoFit/>
          </a:bodyPr>
          <a:lstStyle/>
          <a:p>
            <a:r>
              <a:rPr lang="en-US" sz="1100" dirty="0">
                <a:solidFill>
                  <a:schemeClr val="bg1"/>
                </a:solidFill>
              </a:rPr>
              <a:t>www.energytoolbase.com</a:t>
            </a:r>
          </a:p>
        </p:txBody>
      </p:sp>
    </p:spTree>
    <p:extLst>
      <p:ext uri="{BB962C8B-B14F-4D97-AF65-F5344CB8AC3E}">
        <p14:creationId xmlns:p14="http://schemas.microsoft.com/office/powerpoint/2010/main" val="347717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Click to edit Master text styles</a:t>
            </a:r>
          </a:p>
        </p:txBody>
      </p:sp>
      <p:sp>
        <p:nvSpPr>
          <p:cNvPr id="4" name="Slide Number Placeholder 3">
            <a:extLst>
              <a:ext uri="{FF2B5EF4-FFF2-40B4-BE49-F238E27FC236}">
                <a16:creationId xmlns:a16="http://schemas.microsoft.com/office/drawing/2014/main" id="{7DF5509E-5DDF-4AB6-BFD4-C948B03FBF70}"/>
              </a:ext>
            </a:extLst>
          </p:cNvPr>
          <p:cNvSpPr>
            <a:spLocks noGrp="1"/>
          </p:cNvSpPr>
          <p:nvPr>
            <p:ph type="sldNum" sz="quarter" idx="11"/>
          </p:nvPr>
        </p:nvSpPr>
        <p:spPr/>
        <p:txBody>
          <a:body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41130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E2F70-69FE-4E85-80C1-F24B8EFC241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DB74E07-8D39-4622-BD49-7968FECF793C}"/>
              </a:ext>
            </a:extLst>
          </p:cNvPr>
          <p:cNvSpPr>
            <a:spLocks noGrp="1"/>
          </p:cNvSpPr>
          <p:nvPr>
            <p:ph type="sldNum" sz="quarter" idx="10"/>
          </p:nvPr>
        </p:nvSpPr>
        <p:spPr/>
        <p:txBody>
          <a:body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96528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531785" y="6455352"/>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3F9D629C-6005-4D83-BF52-AE05BA03DE7D}"/>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8994371" y="11516"/>
            <a:ext cx="3197629" cy="3110023"/>
          </a:xfrm>
          <a:prstGeom prst="rect">
            <a:avLst/>
          </a:prstGeom>
          <a:noFill/>
        </p:spPr>
      </p:pic>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reeform 3">
            <a:extLst>
              <a:ext uri="{FF2B5EF4-FFF2-40B4-BE49-F238E27FC236}">
                <a16:creationId xmlns:a16="http://schemas.microsoft.com/office/drawing/2014/main" id="{D356DABB-C619-46DF-B9B0-CFCD5BF7EEAE}"/>
              </a:ext>
            </a:extLst>
          </p:cNvPr>
          <p:cNvSpPr/>
          <p:nvPr userDrawn="1"/>
        </p:nvSpPr>
        <p:spPr>
          <a:xfrm>
            <a:off x="0" y="416966"/>
            <a:ext cx="267411" cy="951941"/>
          </a:xfrm>
          <a:custGeom>
            <a:avLst/>
            <a:gdLst>
              <a:gd name="connsiteX0" fmla="*/ 0 w 267411"/>
              <a:gd name="connsiteY0" fmla="*/ 951941 h 951941"/>
              <a:gd name="connsiteX1" fmla="*/ 267411 w 267411"/>
              <a:gd name="connsiteY1" fmla="*/ 951941 h 951941"/>
              <a:gd name="connsiteX2" fmla="*/ 267411 w 267411"/>
              <a:gd name="connsiteY2" fmla="*/ 0 h 951941"/>
              <a:gd name="connsiteX3" fmla="*/ 0 w 267411"/>
              <a:gd name="connsiteY3" fmla="*/ 0 h 951941"/>
              <a:gd name="connsiteX4" fmla="*/ 0 w 267411"/>
              <a:gd name="connsiteY4" fmla="*/ 951941 h 951941"/>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267411" h="951941">
                <a:moveTo>
                  <a:pt x="0" y="951941"/>
                </a:moveTo>
                <a:lnTo>
                  <a:pt x="267411" y="951941"/>
                </a:lnTo>
                <a:lnTo>
                  <a:pt x="267411" y="0"/>
                </a:lnTo>
                <a:lnTo>
                  <a:pt x="0" y="0"/>
                </a:lnTo>
                <a:lnTo>
                  <a:pt x="0" y="951941"/>
                </a:lnTo>
              </a:path>
            </a:pathLst>
          </a:custGeom>
          <a:solidFill>
            <a:srgbClr val="2C92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3">
            <a:extLst>
              <a:ext uri="{FF2B5EF4-FFF2-40B4-BE49-F238E27FC236}">
                <a16:creationId xmlns:a16="http://schemas.microsoft.com/office/drawing/2014/main" id="{1D83F91D-EDD4-4C99-ABD2-2187A43E5A15}"/>
              </a:ext>
            </a:extLst>
          </p:cNvPr>
          <p:cNvSpPr/>
          <p:nvPr userDrawn="1"/>
        </p:nvSpPr>
        <p:spPr>
          <a:xfrm flipV="1">
            <a:off x="0" y="6385385"/>
            <a:ext cx="12192000" cy="47637"/>
          </a:xfrm>
          <a:custGeom>
            <a:avLst/>
            <a:gdLst>
              <a:gd name="connsiteX0" fmla="*/ 0 w 9143987"/>
              <a:gd name="connsiteY0" fmla="*/ 18491 h 36982"/>
              <a:gd name="connsiteX1" fmla="*/ 9143987 w 9143987"/>
              <a:gd name="connsiteY1" fmla="*/ 18491 h 36982"/>
            </a:gdLst>
            <a:ahLst/>
            <a:cxnLst>
              <a:cxn ang="0">
                <a:pos x="connsiteX0" y="connsiteY0"/>
              </a:cxn>
              <a:cxn ang="1">
                <a:pos x="connsiteX1" y="connsiteY1"/>
              </a:cxn>
            </a:cxnLst>
            <a:rect l="l" t="t" r="r" b="b"/>
            <a:pathLst>
              <a:path w="9143987" h="36982">
                <a:moveTo>
                  <a:pt x="0" y="18491"/>
                </a:moveTo>
                <a:lnTo>
                  <a:pt x="9143987" y="18491"/>
                </a:lnTo>
              </a:path>
            </a:pathLst>
          </a:custGeom>
          <a:ln w="38100">
            <a:solidFill>
              <a:srgbClr val="2C92CF">
                <a:alpha val="100000"/>
              </a:srgb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10" name="Rectangle 9">
            <a:extLst>
              <a:ext uri="{FF2B5EF4-FFF2-40B4-BE49-F238E27FC236}">
                <a16:creationId xmlns:a16="http://schemas.microsoft.com/office/drawing/2014/main" id="{86326EA8-5AE8-415A-A9E9-03E427B7937D}"/>
              </a:ext>
            </a:extLst>
          </p:cNvPr>
          <p:cNvSpPr/>
          <p:nvPr userDrawn="1"/>
        </p:nvSpPr>
        <p:spPr>
          <a:xfrm>
            <a:off x="-1" y="6500552"/>
            <a:ext cx="12192001" cy="357447"/>
          </a:xfrm>
          <a:prstGeom prst="rect">
            <a:avLst/>
          </a:prstGeom>
          <a:solidFill>
            <a:srgbClr val="0D3047"/>
          </a:solidFill>
          <a:ln>
            <a:solidFill>
              <a:srgbClr val="0D30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clock, drawing&#10;&#10;Description automatically generated">
            <a:extLst>
              <a:ext uri="{FF2B5EF4-FFF2-40B4-BE49-F238E27FC236}">
                <a16:creationId xmlns:a16="http://schemas.microsoft.com/office/drawing/2014/main" id="{2AE952BA-9286-45CA-BCB7-FDC4CD5971C3}"/>
              </a:ext>
            </a:extLst>
          </p:cNvPr>
          <p:cNvPicPr>
            <a:picLocks noChangeAspect="1"/>
          </p:cNvPicPr>
          <p:nvPr userDrawn="1"/>
        </p:nvPicPr>
        <p:blipFill>
          <a:blip r:embed="rId29" cstate="screen">
            <a:extLst>
              <a:ext uri="{28A0092B-C50C-407E-A947-70E740481C1C}">
                <a14:useLocalDpi xmlns:a14="http://schemas.microsoft.com/office/drawing/2010/main" val="0"/>
              </a:ext>
            </a:extLst>
          </a:blip>
          <a:stretch>
            <a:fillRect/>
          </a:stretch>
        </p:blipFill>
        <p:spPr>
          <a:xfrm>
            <a:off x="133705" y="6568342"/>
            <a:ext cx="1373150" cy="221865"/>
          </a:xfrm>
          <a:prstGeom prst="rect">
            <a:avLst/>
          </a:prstGeom>
        </p:spPr>
      </p:pic>
      <p:sp>
        <p:nvSpPr>
          <p:cNvPr id="8" name="Slide Number Placeholder 7">
            <a:extLst>
              <a:ext uri="{FF2B5EF4-FFF2-40B4-BE49-F238E27FC236}">
                <a16:creationId xmlns:a16="http://schemas.microsoft.com/office/drawing/2014/main" id="{90F2147C-DDBF-4431-95AC-650CCE32FC7A}"/>
              </a:ext>
            </a:extLst>
          </p:cNvPr>
          <p:cNvSpPr>
            <a:spLocks noGrp="1"/>
          </p:cNvSpPr>
          <p:nvPr>
            <p:ph type="sldNum" sz="quarter" idx="4"/>
          </p:nvPr>
        </p:nvSpPr>
        <p:spPr>
          <a:xfrm>
            <a:off x="11520054" y="6462757"/>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80" r:id="rId2"/>
    <p:sldLayoutId id="2147483681" r:id="rId3"/>
    <p:sldLayoutId id="2147483661" r:id="rId4"/>
    <p:sldLayoutId id="2147483662" r:id="rId5"/>
    <p:sldLayoutId id="2147483663" r:id="rId6"/>
    <p:sldLayoutId id="2147483679" r:id="rId7"/>
    <p:sldLayoutId id="2147483664" r:id="rId8"/>
    <p:sldLayoutId id="2147483665" r:id="rId9"/>
    <p:sldLayoutId id="2147483666" r:id="rId10"/>
    <p:sldLayoutId id="2147483667" r:id="rId11"/>
    <p:sldLayoutId id="2147483668" r:id="rId12"/>
    <p:sldLayoutId id="2147483670" r:id="rId13"/>
    <p:sldLayoutId id="2147483669" r:id="rId14"/>
    <p:sldLayoutId id="2147483655" r:id="rId15"/>
    <p:sldLayoutId id="2147483671" r:id="rId16"/>
    <p:sldLayoutId id="2147483682" r:id="rId17"/>
    <p:sldLayoutId id="2147483672" r:id="rId18"/>
    <p:sldLayoutId id="2147483673" r:id="rId19"/>
    <p:sldLayoutId id="2147483674" r:id="rId20"/>
    <p:sldLayoutId id="2147483675" r:id="rId21"/>
    <p:sldLayoutId id="2147483676" r:id="rId22"/>
    <p:sldLayoutId id="2147483677" r:id="rId23"/>
    <p:sldLayoutId id="2147483678" r:id="rId24"/>
    <p:sldLayoutId id="2147483683" r:id="rId25"/>
    <p:sldLayoutId id="2147483684" r:id="rId26"/>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6.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utilityraterequest@energytoolbase.com"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1" y="0"/>
            <a:ext cx="6680921"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288495" y="0"/>
            <a:ext cx="4379976" cy="3611880"/>
          </a:xfrm>
        </p:spPr>
        <p:txBody>
          <a:bodyPr/>
          <a:lstStyle/>
          <a:p>
            <a:pPr algn="ctr"/>
            <a:r>
              <a:rPr lang="en-US" dirty="0"/>
              <a:t>Energy </a:t>
            </a:r>
            <a:r>
              <a:rPr lang="en-US" dirty="0" err="1"/>
              <a:t>Toolbase</a:t>
            </a:r>
            <a:r>
              <a:rPr lang="en-US" dirty="0"/>
              <a:t>:</a:t>
            </a:r>
            <a:br>
              <a:rPr lang="en-US" dirty="0"/>
            </a:br>
            <a:r>
              <a:rPr lang="en-US" dirty="0"/>
              <a:t>ETB Developer  User Guide</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389079" y="4031520"/>
            <a:ext cx="4178808" cy="364018"/>
          </a:xfrm>
        </p:spPr>
        <p:txBody>
          <a:bodyPr/>
          <a:lstStyle/>
          <a:p>
            <a:r>
              <a:rPr lang="en-US" dirty="0"/>
              <a:t>Step by Step Guide to Create a Proposal</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ctangle 2">
            <a:extLst>
              <a:ext uri="{FF2B5EF4-FFF2-40B4-BE49-F238E27FC236}">
                <a16:creationId xmlns:a16="http://schemas.microsoft.com/office/drawing/2014/main" id="{4B0E7B8C-997D-4A27-B9F6-F58DA6D73F32}"/>
              </a:ext>
            </a:extLst>
          </p:cNvPr>
          <p:cNvSpPr/>
          <p:nvPr/>
        </p:nvSpPr>
        <p:spPr>
          <a:xfrm>
            <a:off x="8910994" y="4672263"/>
            <a:ext cx="1134978" cy="200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10873014" cy="830997"/>
          </a:xfrm>
        </p:spPr>
        <p:txBody>
          <a:bodyPr/>
          <a:lstStyle/>
          <a:p>
            <a:r>
              <a:rPr lang="en-US" sz="4000" dirty="0"/>
              <a:t>Meter Portlet: Energy Use Profile &amp; Utility Rates</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467197" y="6462757"/>
            <a:ext cx="600974" cy="395243"/>
          </a:xfrm>
        </p:spPr>
        <p:txBody>
          <a:bodyPr/>
          <a:lstStyle/>
          <a:p>
            <a:pPr algn="ctr"/>
            <a:fld id="{817179DE-9BF3-494C-804F-0C7C90AC8700}" type="slidenum">
              <a:rPr lang="en-US" noProof="0" smtClean="0"/>
              <a:pPr algn="ctr"/>
              <a:t>10</a:t>
            </a:fld>
            <a:endParaRPr lang="en-US" noProof="0" dirty="0"/>
          </a:p>
        </p:txBody>
      </p:sp>
      <p:sp>
        <p:nvSpPr>
          <p:cNvPr id="8" name="TextBox 7">
            <a:extLst>
              <a:ext uri="{FF2B5EF4-FFF2-40B4-BE49-F238E27FC236}">
                <a16:creationId xmlns:a16="http://schemas.microsoft.com/office/drawing/2014/main" id="{0A1EA494-2048-4B2A-B6F7-C014B2800F3E}"/>
              </a:ext>
            </a:extLst>
          </p:cNvPr>
          <p:cNvSpPr txBox="1"/>
          <p:nvPr/>
        </p:nvSpPr>
        <p:spPr>
          <a:xfrm>
            <a:off x="165296" y="1615082"/>
            <a:ext cx="3562642"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t>In the Energy Use Profile &amp; Utility Rates section, you can select which Energy Use Profile you want applied to your analysis.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You can edit your Energy Use Profile from the proposal by clicking the edit icon next to the profile name. </a:t>
            </a:r>
          </a:p>
          <a:p>
            <a:endParaRPr lang="en-US" sz="1400" dirty="0"/>
          </a:p>
          <a:p>
            <a:pPr marL="285750" indent="-285750">
              <a:buFont typeface="Arial" panose="020B0604020202020204" pitchFamily="34" charset="0"/>
              <a:buChar char="•"/>
            </a:pPr>
            <a:r>
              <a:rPr lang="en-US" sz="1400" dirty="0"/>
              <a:t>To add a rate switch, click the ‘Add Rate Switch’ button and select a new rate.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Depending on the selection you made when applying your rate switch, you will see a tag below the rate that provides the ‘Greatest Saving’ or the ‘Forced Rate Switch.’</a:t>
            </a:r>
          </a:p>
          <a:p>
            <a:pPr marL="285750" indent="-285750">
              <a:buFont typeface="Arial" panose="020B0604020202020204" pitchFamily="34" charset="0"/>
              <a:buChar char="•"/>
            </a:pPr>
            <a:endParaRPr lang="en-US" sz="1400" dirty="0"/>
          </a:p>
        </p:txBody>
      </p:sp>
      <p:pic>
        <p:nvPicPr>
          <p:cNvPr id="11" name="Picture 10">
            <a:extLst>
              <a:ext uri="{FF2B5EF4-FFF2-40B4-BE49-F238E27FC236}">
                <a16:creationId xmlns:a16="http://schemas.microsoft.com/office/drawing/2014/main" id="{6C469A4A-B8B5-4616-AD18-D78C8671888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810000" y="1359220"/>
            <a:ext cx="7435516" cy="3795292"/>
          </a:xfrm>
          <a:prstGeom prst="rect">
            <a:avLst/>
          </a:prstGeom>
        </p:spPr>
      </p:pic>
      <p:pic>
        <p:nvPicPr>
          <p:cNvPr id="9" name="Picture 8">
            <a:extLst>
              <a:ext uri="{FF2B5EF4-FFF2-40B4-BE49-F238E27FC236}">
                <a16:creationId xmlns:a16="http://schemas.microsoft.com/office/drawing/2014/main" id="{C03EF8C8-26DF-442B-A1D1-6C41926B095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31484" y="3429000"/>
            <a:ext cx="3862872" cy="2661697"/>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FF0CEE1C-638C-43AF-9E77-747236590C35}"/>
              </a:ext>
            </a:extLst>
          </p:cNvPr>
          <p:cNvSpPr/>
          <p:nvPr/>
        </p:nvSpPr>
        <p:spPr>
          <a:xfrm>
            <a:off x="6352674" y="2081463"/>
            <a:ext cx="1628273" cy="19972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2A2D0B65-E78B-442D-B328-8BF26371F6B9}"/>
              </a:ext>
            </a:extLst>
          </p:cNvPr>
          <p:cNvCxnSpPr>
            <a:cxnSpLocks/>
          </p:cNvCxnSpPr>
          <p:nvPr/>
        </p:nvCxnSpPr>
        <p:spPr>
          <a:xfrm>
            <a:off x="6843486" y="3008032"/>
            <a:ext cx="1187998" cy="8019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C9567E4-FC73-4556-BB87-BFD8A0E227D2}"/>
              </a:ext>
            </a:extLst>
          </p:cNvPr>
          <p:cNvSpPr/>
          <p:nvPr/>
        </p:nvSpPr>
        <p:spPr>
          <a:xfrm>
            <a:off x="6391729" y="2901043"/>
            <a:ext cx="451757" cy="159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500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9256772" cy="830997"/>
          </a:xfrm>
        </p:spPr>
        <p:txBody>
          <a:bodyPr/>
          <a:lstStyle/>
          <a:p>
            <a:r>
              <a:rPr lang="en-US" sz="4000" dirty="0"/>
              <a:t>Meter Portlet: PV System</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516879" y="6441593"/>
            <a:ext cx="600974" cy="395243"/>
          </a:xfrm>
        </p:spPr>
        <p:txBody>
          <a:bodyPr/>
          <a:lstStyle/>
          <a:p>
            <a:pPr algn="ctr"/>
            <a:fld id="{817179DE-9BF3-494C-804F-0C7C90AC8700}" type="slidenum">
              <a:rPr lang="en-US" noProof="0" smtClean="0"/>
              <a:pPr algn="ctr"/>
              <a:t>11</a:t>
            </a:fld>
            <a:endParaRPr lang="en-US" noProof="0" dirty="0"/>
          </a:p>
        </p:txBody>
      </p:sp>
      <p:sp>
        <p:nvSpPr>
          <p:cNvPr id="6" name="TextBox 5">
            <a:extLst>
              <a:ext uri="{FF2B5EF4-FFF2-40B4-BE49-F238E27FC236}">
                <a16:creationId xmlns:a16="http://schemas.microsoft.com/office/drawing/2014/main" id="{D8D572DB-E703-490D-A1DB-C115EE7977E7}"/>
              </a:ext>
            </a:extLst>
          </p:cNvPr>
          <p:cNvSpPr txBox="1"/>
          <p:nvPr/>
        </p:nvSpPr>
        <p:spPr>
          <a:xfrm>
            <a:off x="8666813" y="1111032"/>
            <a:ext cx="3314289" cy="4893647"/>
          </a:xfrm>
          <a:prstGeom prst="rect">
            <a:avLst/>
          </a:prstGeom>
          <a:noFill/>
        </p:spPr>
        <p:txBody>
          <a:bodyPr wrap="square" rtlCol="0">
            <a:spAutoFit/>
          </a:bodyPr>
          <a:lstStyle/>
          <a:p>
            <a:pPr marL="171450" indent="-171450">
              <a:buFont typeface="Arial" panose="020B0604020202020204" pitchFamily="34" charset="0"/>
              <a:buChar char="•"/>
            </a:pPr>
            <a:r>
              <a:rPr lang="en-US" sz="1200" dirty="0"/>
              <a:t>In this section, you can specify the details of your PV System. By pressing the green plus button across from 'PV System,' you can start the process of adding a PV array. </a:t>
            </a:r>
          </a:p>
          <a:p>
            <a:endParaRPr lang="en-US" sz="1200" dirty="0"/>
          </a:p>
          <a:p>
            <a:pPr marL="171450" indent="-171450">
              <a:buFont typeface="Arial" panose="020B0604020202020204" pitchFamily="34" charset="0"/>
              <a:buChar char="•"/>
            </a:pPr>
            <a:r>
              <a:rPr lang="en-US" sz="1200" dirty="0"/>
              <a:t>You will then select the type of Solar Generation Data you are using: </a:t>
            </a:r>
            <a:r>
              <a:rPr lang="en-US" sz="1200" dirty="0" err="1"/>
              <a:t>PVWatts</a:t>
            </a:r>
            <a:r>
              <a:rPr lang="en-US" sz="1200" dirty="0"/>
              <a:t>, </a:t>
            </a:r>
            <a:r>
              <a:rPr lang="en-US" sz="1200" dirty="0" err="1"/>
              <a:t>HelioScope</a:t>
            </a:r>
            <a:r>
              <a:rPr lang="en-US" sz="1200" dirty="0"/>
              <a:t>, or Spreadsheet Interval Data.</a:t>
            </a:r>
          </a:p>
          <a:p>
            <a:endParaRPr lang="en-US" sz="1200" dirty="0"/>
          </a:p>
          <a:p>
            <a:pPr marL="171450" indent="-171450">
              <a:buFont typeface="Arial" panose="020B0604020202020204" pitchFamily="34" charset="0"/>
              <a:buChar char="•"/>
            </a:pPr>
            <a:r>
              <a:rPr lang="en-US" sz="1200" dirty="0"/>
              <a:t>After selecting your data type, you will enter your PV Array Information. Here you can utilize the ETB Power Rating Optimizer to calculate and visualize the dollar savings, based on the user's specified proposal inputs, for (10) different sized systems. </a:t>
            </a:r>
          </a:p>
          <a:p>
            <a:endParaRPr lang="en-US" sz="1200" dirty="0"/>
          </a:p>
          <a:p>
            <a:pPr marL="171450" indent="-171450">
              <a:buFont typeface="Arial" panose="020B0604020202020204" pitchFamily="34" charset="0"/>
              <a:buChar char="•"/>
            </a:pPr>
            <a:r>
              <a:rPr lang="en-US" sz="1200" dirty="0"/>
              <a:t>Once you apply your PV System(s), the DC Power, Cost per W-DC, and Savings per kWh will be displayed at the top of the summary, with additional details shown below. </a:t>
            </a:r>
          </a:p>
          <a:p>
            <a:endParaRPr lang="en-US" sz="1200" dirty="0"/>
          </a:p>
          <a:p>
            <a:pPr marL="171450" indent="-171450">
              <a:buFont typeface="Arial" panose="020B0604020202020204" pitchFamily="34" charset="0"/>
              <a:buChar char="•"/>
            </a:pPr>
            <a:r>
              <a:rPr lang="en-US" sz="1200" dirty="0"/>
              <a:t>Under the 'Cost and Incentives' header, you will find the total system cost. This is also where you can add PV Incentives. </a:t>
            </a:r>
          </a:p>
          <a:p>
            <a:pPr marL="171450" indent="-171450">
              <a:buFont typeface="Arial" panose="020B0604020202020204" pitchFamily="34" charset="0"/>
              <a:buChar char="•"/>
            </a:pPr>
            <a:endParaRPr lang="en-US" sz="1200" dirty="0"/>
          </a:p>
          <a:p>
            <a:endParaRPr lang="en-US" sz="1200" dirty="0"/>
          </a:p>
        </p:txBody>
      </p:sp>
      <p:pic>
        <p:nvPicPr>
          <p:cNvPr id="10" name="Picture 9">
            <a:extLst>
              <a:ext uri="{FF2B5EF4-FFF2-40B4-BE49-F238E27FC236}">
                <a16:creationId xmlns:a16="http://schemas.microsoft.com/office/drawing/2014/main" id="{2FC61866-2E6F-4D8C-9B95-870FA8C4D4A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31970" y="1354043"/>
            <a:ext cx="7714504" cy="3937695"/>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4DE9CA36-8087-47FA-8810-A5A468813D82}"/>
              </a:ext>
            </a:extLst>
          </p:cNvPr>
          <p:cNvSpPr/>
          <p:nvPr/>
        </p:nvSpPr>
        <p:spPr>
          <a:xfrm>
            <a:off x="5047488" y="2108748"/>
            <a:ext cx="1647327" cy="1966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C791900-323F-4728-8DAA-F62E11DEB59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048" y="2962181"/>
            <a:ext cx="5510923" cy="25876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Rectangle 10">
            <a:extLst>
              <a:ext uri="{FF2B5EF4-FFF2-40B4-BE49-F238E27FC236}">
                <a16:creationId xmlns:a16="http://schemas.microsoft.com/office/drawing/2014/main" id="{4C5F811B-B7FA-4ACE-B5C0-2574788D22FF}"/>
              </a:ext>
            </a:extLst>
          </p:cNvPr>
          <p:cNvSpPr/>
          <p:nvPr/>
        </p:nvSpPr>
        <p:spPr>
          <a:xfrm>
            <a:off x="6393596" y="2173834"/>
            <a:ext cx="116887" cy="112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E773B944-3E1C-4BEC-9FFA-D69F7713E693}"/>
              </a:ext>
            </a:extLst>
          </p:cNvPr>
          <p:cNvCxnSpPr>
            <a:cxnSpLocks/>
            <a:stCxn id="11" idx="1"/>
          </p:cNvCxnSpPr>
          <p:nvPr/>
        </p:nvCxnSpPr>
        <p:spPr>
          <a:xfrm rot="10800000" flipV="1">
            <a:off x="5020268" y="2229917"/>
            <a:ext cx="1373329" cy="1262788"/>
          </a:xfrm>
          <a:prstGeom prst="bentConnector3">
            <a:avLst>
              <a:gd name="adj1" fmla="val 2033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660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10873014" cy="830997"/>
          </a:xfrm>
        </p:spPr>
        <p:txBody>
          <a:bodyPr/>
          <a:lstStyle/>
          <a:p>
            <a:r>
              <a:rPr lang="en-US" sz="4000" dirty="0"/>
              <a:t>Meter Portlet: Energy Storage</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467197" y="6462757"/>
            <a:ext cx="600974" cy="395243"/>
          </a:xfrm>
        </p:spPr>
        <p:txBody>
          <a:bodyPr/>
          <a:lstStyle/>
          <a:p>
            <a:pPr algn="ctr"/>
            <a:fld id="{817179DE-9BF3-494C-804F-0C7C90AC8700}" type="slidenum">
              <a:rPr lang="en-US" noProof="0" smtClean="0"/>
              <a:pPr algn="ctr"/>
              <a:t>12</a:t>
            </a:fld>
            <a:endParaRPr lang="en-US" noProof="0" dirty="0"/>
          </a:p>
        </p:txBody>
      </p:sp>
      <p:sp>
        <p:nvSpPr>
          <p:cNvPr id="8" name="TextBox 7">
            <a:extLst>
              <a:ext uri="{FF2B5EF4-FFF2-40B4-BE49-F238E27FC236}">
                <a16:creationId xmlns:a16="http://schemas.microsoft.com/office/drawing/2014/main" id="{0A1EA494-2048-4B2A-B6F7-C014B2800F3E}"/>
              </a:ext>
            </a:extLst>
          </p:cNvPr>
          <p:cNvSpPr txBox="1"/>
          <p:nvPr/>
        </p:nvSpPr>
        <p:spPr>
          <a:xfrm>
            <a:off x="417483" y="1251089"/>
            <a:ext cx="3562642" cy="5078313"/>
          </a:xfrm>
          <a:prstGeom prst="rect">
            <a:avLst/>
          </a:prstGeom>
          <a:noFill/>
        </p:spPr>
        <p:txBody>
          <a:bodyPr wrap="square" rtlCol="0">
            <a:spAutoFit/>
          </a:bodyPr>
          <a:lstStyle/>
          <a:p>
            <a:endParaRPr lang="en-US" sz="1200" dirty="0"/>
          </a:p>
          <a:p>
            <a:pPr marL="171450" indent="-171450">
              <a:buFont typeface="Arial" panose="020B0604020202020204" pitchFamily="34" charset="0"/>
              <a:buChar char="•"/>
            </a:pPr>
            <a:r>
              <a:rPr lang="en-US" sz="1200" dirty="0"/>
              <a:t>In this section, you can specify the details of your Energy Storage System. By pressing the green plus button across from ‘Energy Storage,’ you can start the process of adding ESS.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You will then select how you want to simulate the performance of your ESS by selecting either an ETB Simulation, Interval Data, or by using one of our Integrated Partners.</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Going through the ETB Simulation will bring you to Step 2, where you will enter your ESS Details. Here you can utilize ETB’s Storage Capacity Optimizer. The results shown in the optimizer are affected by the values entered in the ESS details listed on the left, and each charge will represent a default of 1 to 10 systems.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Once an Energy Storage System has been applied, the Energy Capacity, Cost per kWh, and Savings per kWh will be displayed at the top of the summary, with additional details shown below.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Under the ‘Cost and Incentives’ header, you will find the total system cost. This is also where you can add ESS Incentives. </a:t>
            </a:r>
            <a:endParaRPr lang="en-US" sz="1400" dirty="0"/>
          </a:p>
        </p:txBody>
      </p:sp>
      <p:pic>
        <p:nvPicPr>
          <p:cNvPr id="11" name="Picture 10">
            <a:extLst>
              <a:ext uri="{FF2B5EF4-FFF2-40B4-BE49-F238E27FC236}">
                <a16:creationId xmlns:a16="http://schemas.microsoft.com/office/drawing/2014/main" id="{6C469A4A-B8B5-4616-AD18-D78C8671888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33408" y="1251089"/>
            <a:ext cx="7435516" cy="3795292"/>
          </a:xfrm>
          <a:prstGeom prst="rect">
            <a:avLst/>
          </a:prstGeom>
          <a:ln>
            <a:noFill/>
          </a:ln>
          <a:effectLst>
            <a:outerShdw blurRad="292100" dist="139700" dir="2700000" algn="tl" rotWithShape="0">
              <a:srgbClr val="333333">
                <a:alpha val="65000"/>
              </a:srgbClr>
            </a:outerShdw>
          </a:effectLst>
        </p:spPr>
      </p:pic>
      <p:sp>
        <p:nvSpPr>
          <p:cNvPr id="2" name="AutoShape 2">
            <a:extLst>
              <a:ext uri="{FF2B5EF4-FFF2-40B4-BE49-F238E27FC236}">
                <a16:creationId xmlns:a16="http://schemas.microsoft.com/office/drawing/2014/main" id="{241CFA11-7413-42D8-AC4D-FD1947AEBFC5}"/>
              </a:ext>
            </a:extLst>
          </p:cNvPr>
          <p:cNvSpPr>
            <a:spLocks noChangeAspect="1" noChangeArrowheads="1"/>
          </p:cNvSpPr>
          <p:nvPr/>
        </p:nvSpPr>
        <p:spPr bwMode="auto">
          <a:xfrm>
            <a:off x="5669797" y="3357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a:extLst>
              <a:ext uri="{FF2B5EF4-FFF2-40B4-BE49-F238E27FC236}">
                <a16:creationId xmlns:a16="http://schemas.microsoft.com/office/drawing/2014/main" id="{1BBFEC1C-9F38-4F67-825B-34A19AC8F1B3}"/>
              </a:ext>
            </a:extLst>
          </p:cNvPr>
          <p:cNvSpPr/>
          <p:nvPr/>
        </p:nvSpPr>
        <p:spPr>
          <a:xfrm>
            <a:off x="10287000" y="1973943"/>
            <a:ext cx="1592943" cy="20029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7D8F0ED-E3FF-475B-AD2C-574A55D3D2E3}"/>
              </a:ext>
            </a:extLst>
          </p:cNvPr>
          <p:cNvCxnSpPr/>
          <p:nvPr/>
        </p:nvCxnSpPr>
        <p:spPr>
          <a:xfrm flipH="1">
            <a:off x="9984377" y="2490651"/>
            <a:ext cx="809897" cy="9383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03D856-EB2B-4AFF-8B41-547257FEC7A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131436" y="3429000"/>
            <a:ext cx="6101601" cy="2529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2004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paper">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val="0"/>
              </a:ext>
            </a:extLst>
          </a:blip>
          <a:srcRect/>
          <a:stretch/>
        </p:blipFill>
        <p:spPr>
          <a:xfrm>
            <a:off x="5141500" y="-8121"/>
            <a:ext cx="7050500" cy="6866121"/>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619293"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8034076" cy="830997"/>
          </a:xfrm>
        </p:spPr>
        <p:txBody>
          <a:bodyPr/>
          <a:lstStyle/>
          <a:p>
            <a:r>
              <a:rPr lang="en-US" sz="4000" dirty="0"/>
              <a:t>Proposal Editor: Transactions</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576850" y="1429066"/>
            <a:ext cx="8089900" cy="1290371"/>
          </a:xfrm>
        </p:spPr>
        <p:txBody>
          <a:bodyPr/>
          <a:lstStyle/>
          <a:p>
            <a:pPr marL="171450" indent="-171450">
              <a:buFont typeface="Arial" panose="020B0604020202020204" pitchFamily="34" charset="0"/>
              <a:buChar char="•"/>
            </a:pPr>
            <a:r>
              <a:rPr lang="en-US" sz="1200" dirty="0"/>
              <a:t>The Transaction portlet of the Proposal Editor is where you can specify which Financing Transaction to include in your proposal. </a:t>
            </a:r>
          </a:p>
          <a:p>
            <a:pPr marL="171450" indent="-171450">
              <a:buFont typeface="Arial" panose="020B0604020202020204" pitchFamily="34" charset="0"/>
              <a:buChar char="•"/>
            </a:pPr>
            <a:r>
              <a:rPr lang="en-US" sz="1200" dirty="0"/>
              <a:t>Clicking the 'Add Transaction' button will display a list of various transaction types in a list.</a:t>
            </a:r>
          </a:p>
          <a:p>
            <a:pPr marL="171450" indent="-171450">
              <a:buFont typeface="Arial" panose="020B0604020202020204" pitchFamily="34" charset="0"/>
              <a:buChar char="•"/>
            </a:pPr>
            <a:r>
              <a:rPr lang="en-US" sz="1200" dirty="0"/>
              <a:t>Depending on which Transaction you select and how that Transaction Template is set up, you may be required to specify specific transaction inputs. All transaction inputs are customizable and can be pre-specified in the company setting.</a:t>
            </a:r>
          </a:p>
          <a:p>
            <a:pPr marL="171450" indent="-171450">
              <a:buFont typeface="Arial" panose="020B0604020202020204" pitchFamily="34" charset="0"/>
              <a:buChar char="•"/>
            </a:pPr>
            <a:r>
              <a:rPr lang="en-US" sz="1200" dirty="0"/>
              <a:t>You can add multiple transactions to your proposal. </a:t>
            </a:r>
          </a:p>
          <a:p>
            <a:endParaRPr lang="en-US" sz="1200"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83557D8-7354-400F-A691-51E5BAC4A25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49156" y="2772287"/>
            <a:ext cx="6842973" cy="3500265"/>
          </a:xfrm>
          <a:prstGeom prst="rect">
            <a:avLst/>
          </a:prstGeom>
        </p:spPr>
      </p:pic>
      <p:sp>
        <p:nvSpPr>
          <p:cNvPr id="16" name="Rectangle 15">
            <a:extLst>
              <a:ext uri="{FF2B5EF4-FFF2-40B4-BE49-F238E27FC236}">
                <a16:creationId xmlns:a16="http://schemas.microsoft.com/office/drawing/2014/main" id="{37BF4D1B-9B8D-4DBF-BFBC-609E1AEBB2A8}"/>
              </a:ext>
            </a:extLst>
          </p:cNvPr>
          <p:cNvSpPr/>
          <p:nvPr/>
        </p:nvSpPr>
        <p:spPr>
          <a:xfrm>
            <a:off x="1030514" y="4209143"/>
            <a:ext cx="2177143" cy="12917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620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752924E-B022-4FF4-B161-31F5531EC8DA}"/>
              </a:ext>
            </a:extLst>
          </p:cNvPr>
          <p:cNvSpPr>
            <a:spLocks noGrp="1"/>
          </p:cNvSpPr>
          <p:nvPr>
            <p:ph type="body" sz="half" idx="2"/>
          </p:nvPr>
        </p:nvSpPr>
        <p:spPr>
          <a:xfrm>
            <a:off x="839788" y="2057400"/>
            <a:ext cx="3932237" cy="3811588"/>
          </a:xfrm>
        </p:spPr>
        <p:txBody>
          <a:bodyPr>
            <a:normAutofit/>
          </a:bodyPr>
          <a:lstStyle/>
          <a:p>
            <a:pPr marL="171450" indent="-171450">
              <a:buFont typeface="Arial" panose="020B0604020202020204" pitchFamily="34" charset="0"/>
              <a:buChar char="•"/>
            </a:pPr>
            <a:r>
              <a:rPr lang="en-US" sz="1100" dirty="0"/>
              <a:t>The documents section of the Proposal Editor is where you can add the documents you want to generate for a given proposal. Clicking the ‘Add Document’ button will bring you to a list of all of your documents.</a:t>
            </a:r>
          </a:p>
          <a:p>
            <a:pPr marL="171450" indent="-171450">
              <a:buFont typeface="Arial" panose="020B0604020202020204" pitchFamily="34" charset="0"/>
              <a:buChar char="•"/>
            </a:pPr>
            <a:r>
              <a:rPr lang="en-US" sz="1100" dirty="0"/>
              <a:t> Authorized Users can edit or create Document templates. ETB also provides a multitude of standard template options.</a:t>
            </a:r>
          </a:p>
          <a:p>
            <a:pPr marL="171450" indent="-171450">
              <a:buFont typeface="Arial" panose="020B0604020202020204" pitchFamily="34" charset="0"/>
              <a:buChar char="•"/>
            </a:pPr>
            <a:r>
              <a:rPr lang="en-US" sz="1100" dirty="0"/>
              <a:t>Depending on which document (s) you select and how that Document Template was set up, you may be required to specify additional user inputs. These document user inputs are customizable and can be managed from the ‘Document Template’ screen.</a:t>
            </a:r>
          </a:p>
          <a:p>
            <a:pPr marL="171450" indent="-171450">
              <a:buFont typeface="Arial" panose="020B0604020202020204" pitchFamily="34" charset="0"/>
              <a:buChar char="•"/>
            </a:pPr>
            <a:r>
              <a:rPr lang="en-US" sz="1100" dirty="0"/>
              <a:t>After selecting a document from the list, it will be shown in the document portlet in the proposal editor. </a:t>
            </a:r>
          </a:p>
          <a:p>
            <a:pPr marL="171450" indent="-171450">
              <a:buFont typeface="Arial" panose="020B0604020202020204" pitchFamily="34" charset="0"/>
              <a:buChar char="•"/>
            </a:pPr>
            <a:r>
              <a:rPr lang="en-US" sz="1100" dirty="0"/>
              <a:t>Click on the “View” button to view the generated document. You can then present it to a customer directly with Energy </a:t>
            </a:r>
            <a:r>
              <a:rPr lang="en-US" sz="1100" dirty="0" err="1"/>
              <a:t>Toolbase</a:t>
            </a:r>
            <a:r>
              <a:rPr lang="en-US" sz="1100" dirty="0"/>
              <a:t> via computer or tablet, or the document can be exported to PDF to print or email. </a:t>
            </a:r>
          </a:p>
        </p:txBody>
      </p:sp>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839788" y="457200"/>
            <a:ext cx="3932237" cy="1600200"/>
          </a:xfrm>
        </p:spPr>
        <p:txBody>
          <a:bodyPr anchor="b">
            <a:normAutofit/>
          </a:bodyPr>
          <a:lstStyle/>
          <a:p>
            <a:r>
              <a:rPr lang="en-US" dirty="0"/>
              <a:t>Proposal Editor: Documents</a:t>
            </a:r>
          </a:p>
        </p:txBody>
      </p:sp>
      <p:sp>
        <p:nvSpPr>
          <p:cNvPr id="38" name="Rectangle 37">
            <a:extLst>
              <a:ext uri="{FF2B5EF4-FFF2-40B4-BE49-F238E27FC236}">
                <a16:creationId xmlns:a16="http://schemas.microsoft.com/office/drawing/2014/main" id="{8A23B50B-00C1-4033-8F95-AB062B86EADE}"/>
              </a:ext>
            </a:extLst>
          </p:cNvPr>
          <p:cNvSpPr/>
          <p:nvPr/>
        </p:nvSpPr>
        <p:spPr>
          <a:xfrm>
            <a:off x="5631543" y="2743200"/>
            <a:ext cx="1103086" cy="384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Graphical user interface, application, PowerPoint&#10;&#10;Description automatically generated">
            <a:extLst>
              <a:ext uri="{FF2B5EF4-FFF2-40B4-BE49-F238E27FC236}">
                <a16:creationId xmlns:a16="http://schemas.microsoft.com/office/drawing/2014/main" id="{850AFC1F-1C71-48C8-98E1-B0B26F5A05D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045682" y="721616"/>
            <a:ext cx="4989070" cy="414891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2D7674C4-0D59-4DA6-A523-69D5D2D08E1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902943" y="1742090"/>
            <a:ext cx="4883972" cy="4028089"/>
          </a:xfrm>
          <a:prstGeom prst="rect">
            <a:avLst/>
          </a:prstGeom>
        </p:spPr>
      </p:pic>
    </p:spTree>
    <p:extLst>
      <p:ext uri="{BB962C8B-B14F-4D97-AF65-F5344CB8AC3E}">
        <p14:creationId xmlns:p14="http://schemas.microsoft.com/office/powerpoint/2010/main" val="288594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134658" y="11643"/>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1852589"/>
            <a:ext cx="5578995" cy="879928"/>
          </a:xfrm>
        </p:spPr>
        <p:txBody>
          <a:bodyPr/>
          <a:lstStyle/>
          <a:p>
            <a:r>
              <a:rPr lang="en-US" dirty="0"/>
              <a:t>For assistance, please reach out</a:t>
            </a:r>
            <a:endParaRPr lang="en-US" b="0" dirty="0"/>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89268" y="3109418"/>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866-303-7786</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080" y="5056358"/>
            <a:ext cx="469813" cy="469812"/>
          </a:xfrm>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a:xfrm>
            <a:off x="1359075" y="5152765"/>
            <a:ext cx="3695206" cy="276999"/>
          </a:xfrm>
        </p:spPr>
        <p:txBody>
          <a:bodyPr/>
          <a:lstStyle/>
          <a:p>
            <a:r>
              <a:rPr lang="en-US" dirty="0"/>
              <a:t>www.energytoolbase.com</a:t>
            </a:r>
          </a:p>
        </p:txBody>
      </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xfrm>
            <a:off x="4252920" y="671257"/>
            <a:ext cx="3686159" cy="649543"/>
          </a:xfrm>
        </p:spPr>
        <p:txBody>
          <a:bodyPr/>
          <a:lstStyle/>
          <a:p>
            <a:r>
              <a:rPr lang="en-US" dirty="0"/>
              <a:t>Agenda</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a:xfrm>
            <a:off x="4252920" y="1717452"/>
            <a:ext cx="3686159" cy="3044825"/>
          </a:xfrm>
        </p:spPr>
        <p:txBody>
          <a:bodyPr>
            <a:noAutofit/>
          </a:bodyPr>
          <a:lstStyle/>
          <a:p>
            <a:pPr marL="457200" indent="-457200" fontAlgn="base">
              <a:buFont typeface="+mj-lt"/>
              <a:buAutoNum type="arabicPeriod"/>
            </a:pPr>
            <a:r>
              <a:rPr lang="en-US" sz="1600" dirty="0">
                <a:latin typeface="Arial" panose="020B0604020202020204" pitchFamily="34" charset="0"/>
              </a:rPr>
              <a:t>Create a Lead</a:t>
            </a:r>
          </a:p>
          <a:p>
            <a:pPr marL="457200" indent="-457200" fontAlgn="base">
              <a:buFont typeface="+mj-lt"/>
              <a:buAutoNum type="arabicPeriod"/>
            </a:pPr>
            <a:r>
              <a:rPr lang="en-US" sz="1600" dirty="0">
                <a:latin typeface="Arial" panose="020B0604020202020204" pitchFamily="34" charset="0"/>
              </a:rPr>
              <a:t>Create Energy Use Profile</a:t>
            </a:r>
          </a:p>
          <a:p>
            <a:pPr marL="457200" indent="-457200" fontAlgn="base">
              <a:buFont typeface="+mj-lt"/>
              <a:buAutoNum type="arabicPeriod"/>
            </a:pPr>
            <a:r>
              <a:rPr lang="en-US" sz="1600" dirty="0">
                <a:latin typeface="Arial" panose="020B0604020202020204" pitchFamily="34" charset="0"/>
              </a:rPr>
              <a:t>Create a Proposal</a:t>
            </a:r>
          </a:p>
          <a:p>
            <a:pPr marL="457200" indent="-457200" fontAlgn="base">
              <a:buFont typeface="+mj-lt"/>
              <a:buAutoNum type="arabicPeriod"/>
            </a:pPr>
            <a:r>
              <a:rPr lang="en-US" sz="1600" dirty="0">
                <a:latin typeface="Arial" panose="020B0604020202020204" pitchFamily="34" charset="0"/>
              </a:rPr>
              <a:t>Proposal Configurations</a:t>
            </a:r>
          </a:p>
          <a:p>
            <a:pPr marL="457200" indent="-457200" fontAlgn="base">
              <a:buFont typeface="+mj-lt"/>
              <a:buAutoNum type="arabicPeriod"/>
            </a:pPr>
            <a:r>
              <a:rPr lang="en-US" sz="1600" dirty="0">
                <a:latin typeface="Arial" panose="020B0604020202020204" pitchFamily="34" charset="0"/>
              </a:rPr>
              <a:t>Proposal Editor</a:t>
            </a:r>
          </a:p>
          <a:p>
            <a:pPr marL="457200" indent="-457200" fontAlgn="base">
              <a:buFont typeface="+mj-lt"/>
              <a:buAutoNum type="arabicPeriod"/>
            </a:pPr>
            <a:r>
              <a:rPr lang="en-US" sz="1600" dirty="0">
                <a:latin typeface="Arial" panose="020B0604020202020204" pitchFamily="34" charset="0"/>
              </a:rPr>
              <a:t>Proposal Editor – General Information</a:t>
            </a:r>
          </a:p>
          <a:p>
            <a:pPr marL="457200" indent="-457200" fontAlgn="base">
              <a:buFont typeface="+mj-lt"/>
              <a:buAutoNum type="arabicPeriod"/>
            </a:pPr>
            <a:r>
              <a:rPr lang="en-US" sz="1600" dirty="0">
                <a:latin typeface="Arial" panose="020B0604020202020204" pitchFamily="34" charset="0"/>
              </a:rPr>
              <a:t>Proposal Editor – Meter Portlet</a:t>
            </a:r>
          </a:p>
          <a:p>
            <a:pPr marL="914400" lvl="1" indent="-457200" fontAlgn="base">
              <a:buFont typeface="Arial" panose="020B0604020202020204" pitchFamily="34" charset="0"/>
              <a:buChar char="•"/>
            </a:pPr>
            <a:r>
              <a:rPr lang="en-US" sz="1600" dirty="0">
                <a:latin typeface="Arial" panose="020B0604020202020204" pitchFamily="34" charset="0"/>
              </a:rPr>
              <a:t>Energy Use Profile  &amp; Utility Rates</a:t>
            </a:r>
          </a:p>
          <a:p>
            <a:pPr marL="914400" lvl="1" indent="-457200" fontAlgn="base">
              <a:buFont typeface="Arial" panose="020B0604020202020204" pitchFamily="34" charset="0"/>
              <a:buChar char="•"/>
            </a:pPr>
            <a:r>
              <a:rPr lang="en-US" sz="1600" dirty="0">
                <a:latin typeface="Arial" panose="020B0604020202020204" pitchFamily="34" charset="0"/>
              </a:rPr>
              <a:t>PV System</a:t>
            </a:r>
          </a:p>
          <a:p>
            <a:pPr marL="914400" lvl="1" indent="-457200" fontAlgn="base">
              <a:buFont typeface="Arial" panose="020B0604020202020204" pitchFamily="34" charset="0"/>
              <a:buChar char="•"/>
            </a:pPr>
            <a:r>
              <a:rPr lang="en-US" sz="1600" dirty="0">
                <a:latin typeface="Arial" panose="020B0604020202020204" pitchFamily="34" charset="0"/>
              </a:rPr>
              <a:t>Energy Storage</a:t>
            </a:r>
          </a:p>
          <a:p>
            <a:pPr marL="457200" indent="-457200" fontAlgn="base">
              <a:buFont typeface="+mj-lt"/>
              <a:buAutoNum type="arabicPeriod"/>
            </a:pPr>
            <a:r>
              <a:rPr lang="en-US" sz="1600" dirty="0">
                <a:latin typeface="Arial" panose="020B0604020202020204" pitchFamily="34" charset="0"/>
              </a:rPr>
              <a:t>Transactions</a:t>
            </a:r>
          </a:p>
          <a:p>
            <a:pPr marL="457200" indent="-457200" fontAlgn="base">
              <a:buFont typeface="+mj-lt"/>
              <a:buAutoNum type="arabicPeriod"/>
            </a:pPr>
            <a:r>
              <a:rPr lang="en-US" sz="1600" dirty="0">
                <a:latin typeface="Arial" panose="020B0604020202020204" pitchFamily="34" charset="0"/>
              </a:rPr>
              <a:t>Documents</a:t>
            </a:r>
          </a:p>
        </p:txBody>
      </p:sp>
      <p:pic>
        <p:nvPicPr>
          <p:cNvPr id="19" name="Picture Placeholder 18"/>
          <p:cNvPicPr>
            <a:picLocks noGrp="1" noChangeAspect="1"/>
          </p:cNvPicPr>
          <p:nvPr>
            <p:ph type="pic" sz="quarter" idx="16"/>
          </p:nvPr>
        </p:nvPicPr>
        <p:blipFill rotWithShape="1">
          <a:blip r:embed="rId2" cstate="screen">
            <a:extLst>
              <a:ext uri="{28A0092B-C50C-407E-A947-70E740481C1C}">
                <a14:useLocalDpi xmlns:a14="http://schemas.microsoft.com/office/drawing/2010/main" val="0"/>
              </a:ext>
            </a:extLst>
          </a:blip>
          <a:srcRect/>
          <a:stretch/>
        </p:blipFill>
        <p:spPr>
          <a:xfrm>
            <a:off x="-62522" y="-1"/>
            <a:ext cx="3812088" cy="6971323"/>
          </a:xfrm>
        </p:spPr>
      </p:pic>
      <p:pic>
        <p:nvPicPr>
          <p:cNvPr id="18" name="Picture Placeholder 15"/>
          <p:cNvPicPr>
            <a:picLocks noGrp="1" noChangeAspect="1"/>
          </p:cNvPicPr>
          <p:nvPr>
            <p:ph type="pic" sz="quarter" idx="17"/>
          </p:nvPr>
        </p:nvPicPr>
        <p:blipFill rotWithShape="1">
          <a:blip r:embed="rId3" cstate="screen">
            <a:extLst>
              <a:ext uri="{28A0092B-C50C-407E-A947-70E740481C1C}">
                <a14:useLocalDpi xmlns:a14="http://schemas.microsoft.com/office/drawing/2010/main" val="0"/>
              </a:ext>
            </a:extLst>
          </a:blip>
          <a:srcRect/>
          <a:stretch/>
        </p:blipFill>
        <p:spPr>
          <a:xfrm>
            <a:off x="8442434" y="0"/>
            <a:ext cx="3812088" cy="7112000"/>
          </a:xfrm>
        </p:spPr>
      </p:pic>
    </p:spTree>
    <p:extLst>
      <p:ext uri="{BB962C8B-B14F-4D97-AF65-F5344CB8AC3E}">
        <p14:creationId xmlns:p14="http://schemas.microsoft.com/office/powerpoint/2010/main" val="2538021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444219" y="557439"/>
            <a:ext cx="6891564" cy="830997"/>
          </a:xfrm>
        </p:spPr>
        <p:txBody>
          <a:bodyPr/>
          <a:lstStyle/>
          <a:p>
            <a:r>
              <a:rPr lang="en-US" sz="4000" dirty="0"/>
              <a:t>Create a new Lead</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467197" y="6462757"/>
            <a:ext cx="600974" cy="395243"/>
          </a:xfrm>
        </p:spPr>
        <p:txBody>
          <a:bodyPr/>
          <a:lstStyle/>
          <a:p>
            <a:pPr algn="ctr"/>
            <a:fld id="{817179DE-9BF3-494C-804F-0C7C90AC8700}" type="slidenum">
              <a:rPr lang="en-US" noProof="0" smtClean="0"/>
              <a:pPr algn="ctr"/>
              <a:t>3</a:t>
            </a:fld>
            <a:endParaRPr lang="en-US" noProof="0" dirty="0"/>
          </a:p>
        </p:txBody>
      </p:sp>
      <p:pic>
        <p:nvPicPr>
          <p:cNvPr id="6" name="Picture 5">
            <a:extLst>
              <a:ext uri="{FF2B5EF4-FFF2-40B4-BE49-F238E27FC236}">
                <a16:creationId xmlns:a16="http://schemas.microsoft.com/office/drawing/2014/main" id="{98A3CD09-ACDE-4B5B-A1EF-8E9B35688D2F}"/>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4792351" y="1137134"/>
            <a:ext cx="6653049" cy="4770726"/>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0A1EA494-2048-4B2A-B6F7-C014B2800F3E}"/>
              </a:ext>
            </a:extLst>
          </p:cNvPr>
          <p:cNvSpPr txBox="1"/>
          <p:nvPr/>
        </p:nvSpPr>
        <p:spPr>
          <a:xfrm>
            <a:off x="567317" y="1502451"/>
            <a:ext cx="3562642" cy="4185761"/>
          </a:xfrm>
          <a:prstGeom prst="rect">
            <a:avLst/>
          </a:prstGeom>
          <a:noFill/>
        </p:spPr>
        <p:txBody>
          <a:bodyPr wrap="square" rtlCol="0">
            <a:spAutoFit/>
          </a:bodyPr>
          <a:lstStyle/>
          <a:p>
            <a:pPr marL="285750" indent="-285750">
              <a:buFont typeface="Arial" panose="020B0604020202020204" pitchFamily="34" charset="0"/>
              <a:buChar char="•"/>
            </a:pPr>
            <a:r>
              <a:rPr lang="en-US" sz="1400" dirty="0"/>
              <a:t>To create a lead, hover over ‘Leads’ on the navigation bar. Then select ‘Create New Lead.’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This will open a modal where you will need to enter the following information: </a:t>
            </a:r>
          </a:p>
          <a:p>
            <a:pPr lvl="1"/>
            <a:r>
              <a:rPr lang="en-US" sz="1400" dirty="0"/>
              <a:t>1.The address of the lead.</a:t>
            </a:r>
          </a:p>
          <a:p>
            <a:pPr lvl="1"/>
            <a:r>
              <a:rPr lang="en-US" sz="1400" dirty="0"/>
              <a:t>2.Primary contact information for the lead. </a:t>
            </a:r>
          </a:p>
          <a:p>
            <a:pPr lvl="1"/>
            <a:r>
              <a:rPr lang="en-US" sz="1400" dirty="0"/>
              <a:t>3.General information regarding the lead.</a:t>
            </a:r>
          </a:p>
          <a:p>
            <a:pPr lvl="1"/>
            <a:endParaRPr lang="en-US" sz="1400" dirty="0"/>
          </a:p>
          <a:p>
            <a:pPr marL="285750" indent="-285750">
              <a:buFont typeface="Arial" panose="020B0604020202020204" pitchFamily="34" charset="0"/>
              <a:buChar char="•"/>
            </a:pPr>
            <a:r>
              <a:rPr lang="en-US" sz="1400" dirty="0"/>
              <a:t>Your lead will house your ‘Meters,’ ‘Energy Use Profiles,’ and ‘Proposals.’</a:t>
            </a:r>
          </a:p>
          <a:p>
            <a:endParaRPr lang="en-US" sz="1400" dirty="0"/>
          </a:p>
          <a:p>
            <a:pPr marL="285750" indent="-285750">
              <a:buFont typeface="Arial" panose="020B0604020202020204" pitchFamily="34" charset="0"/>
              <a:buChar char="•"/>
            </a:pPr>
            <a:r>
              <a:rPr lang="en-US" sz="1400" dirty="0"/>
              <a:t>Every new lead will have a meter automatically applied using the information entered when adding the lead. </a:t>
            </a:r>
            <a:endParaRPr lang="en-US" dirty="0"/>
          </a:p>
        </p:txBody>
      </p:sp>
    </p:spTree>
    <p:extLst>
      <p:ext uri="{BB962C8B-B14F-4D97-AF65-F5344CB8AC3E}">
        <p14:creationId xmlns:p14="http://schemas.microsoft.com/office/powerpoint/2010/main" val="679082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4000" dirty="0"/>
              <a:t>Create an Energy Use Profile</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467197" y="6462757"/>
            <a:ext cx="600974" cy="395243"/>
          </a:xfrm>
        </p:spPr>
        <p:txBody>
          <a:bodyPr/>
          <a:lstStyle/>
          <a:p>
            <a:pPr algn="ctr"/>
            <a:fld id="{817179DE-9BF3-494C-804F-0C7C90AC8700}" type="slidenum">
              <a:rPr lang="en-US" noProof="0" smtClean="0"/>
              <a:pPr algn="ctr"/>
              <a:t>4</a:t>
            </a:fld>
            <a:endParaRPr lang="en-US" noProof="0" dirty="0"/>
          </a:p>
        </p:txBody>
      </p:sp>
      <p:sp>
        <p:nvSpPr>
          <p:cNvPr id="8" name="TextBox 7">
            <a:extLst>
              <a:ext uri="{FF2B5EF4-FFF2-40B4-BE49-F238E27FC236}">
                <a16:creationId xmlns:a16="http://schemas.microsoft.com/office/drawing/2014/main" id="{0A1EA494-2048-4B2A-B6F7-C014B2800F3E}"/>
              </a:ext>
            </a:extLst>
          </p:cNvPr>
          <p:cNvSpPr txBox="1"/>
          <p:nvPr/>
        </p:nvSpPr>
        <p:spPr>
          <a:xfrm>
            <a:off x="165295" y="1615082"/>
            <a:ext cx="4062828" cy="4154984"/>
          </a:xfrm>
          <a:prstGeom prst="rect">
            <a:avLst/>
          </a:prstGeom>
          <a:noFill/>
        </p:spPr>
        <p:txBody>
          <a:bodyPr wrap="square" rtlCol="0">
            <a:spAutoFit/>
          </a:bodyPr>
          <a:lstStyle/>
          <a:p>
            <a:pPr marL="285750" indent="-285750">
              <a:buFont typeface="Arial" panose="020B0604020202020204" pitchFamily="34" charset="0"/>
              <a:buChar char="•"/>
            </a:pPr>
            <a:r>
              <a:rPr lang="en-US" sz="1200" dirty="0"/>
              <a:t>Under each meter, you can create an unlimited amount of Energy Use Profiles. </a:t>
            </a:r>
          </a:p>
          <a:p>
            <a:endParaRPr lang="en-US" sz="1200" dirty="0"/>
          </a:p>
          <a:p>
            <a:pPr marL="285750" indent="-285750">
              <a:buFont typeface="Arial" panose="020B0604020202020204" pitchFamily="34" charset="0"/>
              <a:buChar char="•"/>
            </a:pPr>
            <a:r>
              <a:rPr lang="en-US" sz="1200" dirty="0"/>
              <a:t>An Energy User profile is where you enter your customers Utility, Rate Schedule, and monthly energy and demand usage. </a:t>
            </a:r>
          </a:p>
          <a:p>
            <a:endParaRPr lang="en-US" sz="1200" dirty="0"/>
          </a:p>
          <a:p>
            <a:pPr marL="285750" indent="-285750">
              <a:buFont typeface="Arial" panose="020B0604020202020204" pitchFamily="34" charset="0"/>
              <a:buChar char="•"/>
            </a:pPr>
            <a:r>
              <a:rPr lang="en-US" sz="1200" dirty="0"/>
              <a:t>In step one of adding an Energy Use profile, you will select the type of data you will use: Monthly Bills, Interval Data, Green Button Data, or our </a:t>
            </a:r>
            <a:r>
              <a:rPr lang="en-US" sz="1200" dirty="0" err="1"/>
              <a:t>UtilityAPI</a:t>
            </a:r>
            <a:r>
              <a:rPr lang="en-US" sz="1200" dirty="0"/>
              <a:t> integration. </a:t>
            </a:r>
          </a:p>
          <a:p>
            <a:endParaRPr lang="en-US" sz="1200" dirty="0"/>
          </a:p>
          <a:p>
            <a:pPr marL="285750" indent="-285750">
              <a:buFont typeface="Arial" panose="020B0604020202020204" pitchFamily="34" charset="0"/>
              <a:buChar char="•"/>
            </a:pPr>
            <a:r>
              <a:rPr lang="en-US" sz="1200" dirty="0"/>
              <a:t>In Step two, you will set your customers' utility, rate schedule, and metering details.</a:t>
            </a:r>
          </a:p>
          <a:p>
            <a:endParaRPr lang="en-US" sz="1200" dirty="0"/>
          </a:p>
          <a:p>
            <a:pPr marL="285750" indent="-285750">
              <a:buFont typeface="Arial" panose="020B0604020202020204" pitchFamily="34" charset="0"/>
              <a:buChar char="•"/>
            </a:pPr>
            <a:r>
              <a:rPr lang="en-US" sz="1200" dirty="0"/>
              <a:t>If you selected monthly bills, you would enter your customers' kWh and kW usage. For all other types of data, the usage is applied automatically.</a:t>
            </a:r>
          </a:p>
          <a:p>
            <a:endParaRPr lang="en-US" sz="1200" dirty="0"/>
          </a:p>
          <a:p>
            <a:pPr marL="285750" indent="-285750">
              <a:buFont typeface="Arial" panose="020B0604020202020204" pitchFamily="34" charset="0"/>
              <a:buChar char="•"/>
            </a:pPr>
            <a:r>
              <a:rPr lang="en-US" sz="1200" dirty="0"/>
              <a:t>If the utility or rate schedule you are looking for is not listed in the dropdowns, please reach out to our Utility Rate's Team at </a:t>
            </a:r>
            <a:r>
              <a:rPr lang="en-US" sz="1200" dirty="0">
                <a:solidFill>
                  <a:srgbClr val="4A6EE0"/>
                </a:solidFill>
                <a:effectLst/>
                <a:hlinkClick r:id="rId2"/>
              </a:rPr>
              <a:t>utilityraterequest@energytoolbase.com</a:t>
            </a:r>
            <a:r>
              <a:rPr lang="en-US" sz="1200" dirty="0"/>
              <a:t> to have them added.</a:t>
            </a:r>
          </a:p>
        </p:txBody>
      </p:sp>
      <p:pic>
        <p:nvPicPr>
          <p:cNvPr id="9" name="Picture 8">
            <a:extLst>
              <a:ext uri="{FF2B5EF4-FFF2-40B4-BE49-F238E27FC236}">
                <a16:creationId xmlns:a16="http://schemas.microsoft.com/office/drawing/2014/main" id="{3F5952D6-D65F-4356-A566-BAE9542C626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463868" y="1388436"/>
            <a:ext cx="4510316" cy="3044371"/>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E9DFD68-7E8E-4D1E-97D0-702C2266EDCC}"/>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719026" y="3088639"/>
            <a:ext cx="4657271" cy="29917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1628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4000" dirty="0"/>
              <a:t>Create a Proposal</a:t>
            </a:r>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502055" y="6462757"/>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pic>
        <p:nvPicPr>
          <p:cNvPr id="3" name="Picture 2">
            <a:extLst>
              <a:ext uri="{FF2B5EF4-FFF2-40B4-BE49-F238E27FC236}">
                <a16:creationId xmlns:a16="http://schemas.microsoft.com/office/drawing/2014/main" id="{967614AD-030C-47F9-9EC3-B078FA4DDFDF}"/>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2634" y="1684345"/>
            <a:ext cx="8206719" cy="4018699"/>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D8D572DB-E703-490D-A1DB-C115EE7977E7}"/>
              </a:ext>
            </a:extLst>
          </p:cNvPr>
          <p:cNvSpPr txBox="1"/>
          <p:nvPr/>
        </p:nvSpPr>
        <p:spPr>
          <a:xfrm>
            <a:off x="8675077" y="1774092"/>
            <a:ext cx="3314289" cy="2862322"/>
          </a:xfrm>
          <a:prstGeom prst="rect">
            <a:avLst/>
          </a:prstGeom>
          <a:noFill/>
        </p:spPr>
        <p:txBody>
          <a:bodyPr wrap="square" rtlCol="0">
            <a:spAutoFit/>
          </a:bodyPr>
          <a:lstStyle/>
          <a:p>
            <a:pPr marL="285750" indent="-285750">
              <a:buFont typeface="Arial" panose="020B0604020202020204" pitchFamily="34" charset="0"/>
              <a:buChar char="•"/>
            </a:pPr>
            <a:r>
              <a:rPr lang="en-US" dirty="0"/>
              <a:t>Once an Energy Use Profile is created, you’ll be brought back to the Edit Lead page</a:t>
            </a:r>
          </a:p>
          <a:p>
            <a:endParaRPr lang="en-US" dirty="0"/>
          </a:p>
          <a:p>
            <a:pPr marL="285750" indent="-285750">
              <a:buFont typeface="Arial" panose="020B0604020202020204" pitchFamily="34" charset="0"/>
              <a:buChar char="•"/>
            </a:pPr>
            <a:r>
              <a:rPr lang="en-US" dirty="0"/>
              <a:t>From this page, you can add a proposal.</a:t>
            </a:r>
          </a:p>
          <a:p>
            <a:endParaRPr lang="en-US" dirty="0"/>
          </a:p>
          <a:p>
            <a:pPr marL="285750" indent="-285750">
              <a:buFont typeface="Arial" panose="020B0604020202020204" pitchFamily="34" charset="0"/>
              <a:buChar char="•"/>
            </a:pPr>
            <a:r>
              <a:rPr lang="en-US" dirty="0"/>
              <a:t>Users can create an unlimited number of proposals within a lead.</a:t>
            </a:r>
          </a:p>
        </p:txBody>
      </p:sp>
      <p:sp>
        <p:nvSpPr>
          <p:cNvPr id="7" name="Rectangle 6">
            <a:extLst>
              <a:ext uri="{FF2B5EF4-FFF2-40B4-BE49-F238E27FC236}">
                <a16:creationId xmlns:a16="http://schemas.microsoft.com/office/drawing/2014/main" id="{583A6D25-92B3-4457-8029-02E55FBB8658}"/>
              </a:ext>
            </a:extLst>
          </p:cNvPr>
          <p:cNvSpPr/>
          <p:nvPr/>
        </p:nvSpPr>
        <p:spPr>
          <a:xfrm>
            <a:off x="7760368" y="3364832"/>
            <a:ext cx="513348" cy="2606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87B4A9A-93AB-46C7-82B0-7859C0FAF1C2}"/>
              </a:ext>
            </a:extLst>
          </p:cNvPr>
          <p:cNvCxnSpPr/>
          <p:nvPr/>
        </p:nvCxnSpPr>
        <p:spPr>
          <a:xfrm flipH="1">
            <a:off x="6938211" y="3505200"/>
            <a:ext cx="822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8547C91-0A96-4FD5-A419-8E0E3C983D61}"/>
              </a:ext>
            </a:extLst>
          </p:cNvPr>
          <p:cNvSpPr txBox="1"/>
          <p:nvPr/>
        </p:nvSpPr>
        <p:spPr>
          <a:xfrm>
            <a:off x="5626769" y="3238227"/>
            <a:ext cx="1383631" cy="461665"/>
          </a:xfrm>
          <a:prstGeom prst="rect">
            <a:avLst/>
          </a:prstGeom>
          <a:noFill/>
        </p:spPr>
        <p:txBody>
          <a:bodyPr wrap="square" rtlCol="0">
            <a:spAutoFit/>
          </a:bodyPr>
          <a:lstStyle/>
          <a:p>
            <a:r>
              <a:rPr lang="en-US" sz="800" dirty="0"/>
              <a:t>Click to add a Proposal. Alternatively, you can create an Energy Use Profile first.</a:t>
            </a:r>
          </a:p>
        </p:txBody>
      </p:sp>
      <p:sp>
        <p:nvSpPr>
          <p:cNvPr id="11" name="Rectangle 10">
            <a:extLst>
              <a:ext uri="{FF2B5EF4-FFF2-40B4-BE49-F238E27FC236}">
                <a16:creationId xmlns:a16="http://schemas.microsoft.com/office/drawing/2014/main" id="{21F0CB67-051D-43FE-B629-8ED8AAB02F8E}"/>
              </a:ext>
            </a:extLst>
          </p:cNvPr>
          <p:cNvSpPr/>
          <p:nvPr/>
        </p:nvSpPr>
        <p:spPr>
          <a:xfrm>
            <a:off x="5578642" y="3256547"/>
            <a:ext cx="1359569" cy="4371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24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sz="4000" dirty="0"/>
              <a:t>Proposal Configurations</a:t>
            </a:r>
          </a:p>
        </p:txBody>
      </p:sp>
      <p:pic>
        <p:nvPicPr>
          <p:cNvPr id="35" name="Content Placeholder 34" descr="New with solid fill">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17282" y="1981200"/>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r>
              <a:rPr lang="en-US" dirty="0"/>
              <a:t>After selecting the ‘Add Proposal’ button, you will be asked to give your proposal a name and select a Proposal Configuration. </a:t>
            </a:r>
          </a:p>
          <a:p>
            <a:r>
              <a:rPr lang="en-US" dirty="0"/>
              <a:t>ETB’s new Proposal Configuration feature allows you to use your existing proposals as templates to create new ones. You can easily apply all types of data like PV and ESS sizes, transactions and incentives, documents, and even rate switch information.</a:t>
            </a:r>
          </a:p>
          <a:p>
            <a:r>
              <a:rPr lang="en-US" dirty="0"/>
              <a:t>Every account is preloaded with an empty default configuration. </a:t>
            </a:r>
          </a:p>
        </p:txBody>
      </p:sp>
      <p:pic>
        <p:nvPicPr>
          <p:cNvPr id="36" name="Content Placeholder 35" descr="Add with solid fil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145237" y="1981200"/>
            <a:ext cx="548640" cy="548640"/>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120947" y="2717803"/>
            <a:ext cx="2834640" cy="3368675"/>
          </a:xfrm>
        </p:spPr>
        <p:txBody>
          <a:bodyPr/>
          <a:lstStyle/>
          <a:p>
            <a:r>
              <a:rPr lang="en-US" dirty="0"/>
              <a:t>You can add a new configuration by opening an existing proposal and clicking the menu on the top right of the General Information portlet. </a:t>
            </a:r>
          </a:p>
          <a:p>
            <a:r>
              <a:rPr lang="en-US" dirty="0"/>
              <a:t>From there, you will select ‘Create New Proposal Configuration’, name the configuration, choose whether you would like to make it your default configuration, and save. </a:t>
            </a:r>
          </a:p>
          <a:p>
            <a:r>
              <a:rPr lang="en-US" dirty="0"/>
              <a:t>Now, when creating a new proposal, you will be able to select the proposal configuration you just made. </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489950" y="6462757"/>
            <a:ext cx="600974" cy="395243"/>
          </a:xfrm>
        </p:spPr>
        <p:txBody>
          <a:bodyPr/>
          <a:lstStyle/>
          <a:p>
            <a:pPr algn="ctr"/>
            <a:fld id="{817179DE-9BF3-494C-804F-0C7C90AC8700}" type="slidenum">
              <a:rPr lang="en-US" noProof="0" smtClean="0"/>
              <a:pPr algn="ctr"/>
              <a:t>6</a:t>
            </a:fld>
            <a:endParaRPr lang="en-US" noProof="0" dirty="0"/>
          </a:p>
        </p:txBody>
      </p:sp>
      <p:pic>
        <p:nvPicPr>
          <p:cNvPr id="10" name="Picture 9">
            <a:extLst>
              <a:ext uri="{FF2B5EF4-FFF2-40B4-BE49-F238E27FC236}">
                <a16:creationId xmlns:a16="http://schemas.microsoft.com/office/drawing/2014/main" id="{5DEAB11F-0131-4612-AEB1-3FA533FB0049}"/>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7256531" y="1835445"/>
            <a:ext cx="4632159" cy="3569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BA4363A4-C5B4-4D79-9B15-2193BD0A4ED0}"/>
              </a:ext>
            </a:extLst>
          </p:cNvPr>
          <p:cNvSpPr txBox="1"/>
          <p:nvPr/>
        </p:nvSpPr>
        <p:spPr>
          <a:xfrm>
            <a:off x="7256531" y="5582496"/>
            <a:ext cx="4632159" cy="738664"/>
          </a:xfrm>
          <a:prstGeom prst="rect">
            <a:avLst/>
          </a:prstGeom>
          <a:noFill/>
        </p:spPr>
        <p:txBody>
          <a:bodyPr wrap="square" rtlCol="0">
            <a:spAutoFit/>
          </a:bodyPr>
          <a:lstStyle/>
          <a:p>
            <a:pPr algn="ctr"/>
            <a:r>
              <a:rPr lang="en-US" sz="1200" dirty="0"/>
              <a:t>Note: Applying a proposal configuration to an existing proposal will overwrite the current proposal details.</a:t>
            </a:r>
          </a:p>
          <a:p>
            <a:endParaRPr lang="en-US" dirty="0"/>
          </a:p>
        </p:txBody>
      </p:sp>
    </p:spTree>
    <p:extLst>
      <p:ext uri="{BB962C8B-B14F-4D97-AF65-F5344CB8AC3E}">
        <p14:creationId xmlns:p14="http://schemas.microsoft.com/office/powerpoint/2010/main" val="320712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B0169-3FAA-4A61-BA83-0DA11401A698}"/>
              </a:ext>
            </a:extLst>
          </p:cNvPr>
          <p:cNvSpPr/>
          <p:nvPr/>
        </p:nvSpPr>
        <p:spPr>
          <a:xfrm>
            <a:off x="8902204" y="0"/>
            <a:ext cx="3289796" cy="3277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785210-A22A-43AA-B4EF-264EA757F0C2}"/>
              </a:ext>
            </a:extLst>
          </p:cNvPr>
          <p:cNvSpPr/>
          <p:nvPr/>
        </p:nvSpPr>
        <p:spPr>
          <a:xfrm>
            <a:off x="6049874" y="0"/>
            <a:ext cx="2852330" cy="6858000"/>
          </a:xfrm>
          <a:prstGeom prst="rect">
            <a:avLst/>
          </a:prstGeom>
          <a:solidFill>
            <a:srgbClr val="00345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a:xfrm>
            <a:off x="9953781" y="1098434"/>
            <a:ext cx="3977648" cy="731694"/>
          </a:xfrm>
        </p:spPr>
        <p:txBody>
          <a:bodyPr/>
          <a:lstStyle/>
          <a:p>
            <a:r>
              <a:rPr lang="en-US" dirty="0"/>
              <a:t>General Information</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a:xfrm>
            <a:off x="9953781" y="2365537"/>
            <a:ext cx="3977648" cy="731694"/>
          </a:xfrm>
        </p:spPr>
        <p:txBody>
          <a:bodyPr/>
          <a:lstStyle/>
          <a:p>
            <a:r>
              <a:rPr lang="en-US" dirty="0"/>
              <a:t>Meter Portlet</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a:xfrm>
            <a:off x="9953781" y="3656265"/>
            <a:ext cx="3977648" cy="731694"/>
          </a:xfrm>
        </p:spPr>
        <p:txBody>
          <a:bodyPr/>
          <a:lstStyle/>
          <a:p>
            <a:r>
              <a:rPr lang="en-US" dirty="0"/>
              <a:t>Transactions</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a:xfrm>
            <a:off x="9953781" y="4946994"/>
            <a:ext cx="3977648" cy="731694"/>
          </a:xfrm>
        </p:spPr>
        <p:txBody>
          <a:bodyPr/>
          <a:lstStyle/>
          <a:p>
            <a:r>
              <a:rPr lang="en-US" dirty="0"/>
              <a:t>Documents</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230796" y="317810"/>
            <a:ext cx="4008437" cy="555741"/>
          </a:xfrm>
        </p:spPr>
        <p:txBody>
          <a:bodyPr>
            <a:normAutofit fontScale="90000"/>
          </a:bodyPr>
          <a:lstStyle/>
          <a:p>
            <a:r>
              <a:rPr lang="en-US" sz="4000" dirty="0"/>
              <a:t>Proposal Editor</a:t>
            </a:r>
          </a:p>
        </p:txBody>
      </p:sp>
      <p:sp>
        <p:nvSpPr>
          <p:cNvPr id="8" name="Text Placeholder 7">
            <a:extLst>
              <a:ext uri="{FF2B5EF4-FFF2-40B4-BE49-F238E27FC236}">
                <a16:creationId xmlns:a16="http://schemas.microsoft.com/office/drawing/2014/main" id="{D9C2EAA8-D3C6-403B-B439-F95C60D0B3B9}"/>
              </a:ext>
            </a:extLst>
          </p:cNvPr>
          <p:cNvSpPr>
            <a:spLocks noGrp="1"/>
          </p:cNvSpPr>
          <p:nvPr>
            <p:ph type="body" sz="quarter" idx="11"/>
          </p:nvPr>
        </p:nvSpPr>
        <p:spPr>
          <a:xfrm>
            <a:off x="230795" y="902589"/>
            <a:ext cx="8582451" cy="1604515"/>
          </a:xfrm>
        </p:spPr>
        <p:txBody>
          <a:bodyPr/>
          <a:lstStyle/>
          <a:p>
            <a:r>
              <a:rPr lang="en-US" dirty="0"/>
              <a:t>ETB's proposal creation process has gone through a significant change with the v4 updates. What once was a 7-Step process that limited the ability to see any other data except the current step you are on; is now all viewable on a single page. We organized this page in a way where our users can swiftly analyze their proposal data, which makes building a proposal in ETB quicker than ever.                 </a:t>
            </a:r>
          </a:p>
        </p:txBody>
      </p:sp>
      <p:pic>
        <p:nvPicPr>
          <p:cNvPr id="40" name="Picture Placeholder 39" descr="Information outline"/>
          <p:cNvPicPr>
            <a:picLocks noGrp="1" noChangeAspect="1"/>
          </p:cNvPicPr>
          <p:nvPr>
            <p:ph type="pic"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985375" y="1025771"/>
            <a:ext cx="885235" cy="885235"/>
          </a:xfrm>
          <a:prstGeom prst="rect">
            <a:avLst/>
          </a:prstGeom>
        </p:spPr>
      </p:pic>
      <p:pic>
        <p:nvPicPr>
          <p:cNvPr id="41" name="Picture Placeholder 40" descr="Renewable Energy outline"/>
          <p:cNvPicPr>
            <a:picLocks noGrp="1" noChangeAspect="1"/>
          </p:cNvPicPr>
          <p:nvPr>
            <p:ph type="pic" sz="quarter" idx="14"/>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85375" y="2291505"/>
            <a:ext cx="885235" cy="885235"/>
          </a:xfrm>
          <a:prstGeom prst="rect">
            <a:avLst/>
          </a:prstGeom>
        </p:spPr>
      </p:pic>
      <p:pic>
        <p:nvPicPr>
          <p:cNvPr id="42" name="Picture Placeholder 41" descr="Dollar outline"/>
          <p:cNvPicPr>
            <a:picLocks noGrp="1" noChangeAspect="1"/>
          </p:cNvPicPr>
          <p:nvPr>
            <p:ph type="pic" sz="quarter" idx="15"/>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985375" y="3580864"/>
            <a:ext cx="885235" cy="885235"/>
          </a:xfrm>
          <a:prstGeom prst="rect">
            <a:avLst/>
          </a:prstGeom>
        </p:spPr>
      </p:pic>
      <p:pic>
        <p:nvPicPr>
          <p:cNvPr id="43" name="Picture Placeholder 42" descr="Document outline"/>
          <p:cNvPicPr>
            <a:picLocks noGrp="1" noChangeAspect="1"/>
          </p:cNvPicPr>
          <p:nvPr>
            <p:ph type="pic" sz="quarter" idx="16"/>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985375" y="4870223"/>
            <a:ext cx="885235" cy="885235"/>
          </a:xfrm>
          <a:prstGeom prst="rect">
            <a:avLst/>
          </a:prstGeom>
        </p:spPr>
      </p:pic>
      <p:sp>
        <p:nvSpPr>
          <p:cNvPr id="6" name="TextBox 5">
            <a:extLst>
              <a:ext uri="{FF2B5EF4-FFF2-40B4-BE49-F238E27FC236}">
                <a16:creationId xmlns:a16="http://schemas.microsoft.com/office/drawing/2014/main" id="{5DBDAA99-CC27-4276-B503-733934A9F8F3}"/>
              </a:ext>
            </a:extLst>
          </p:cNvPr>
          <p:cNvSpPr txBox="1"/>
          <p:nvPr/>
        </p:nvSpPr>
        <p:spPr>
          <a:xfrm>
            <a:off x="8985375" y="288776"/>
            <a:ext cx="5666154" cy="584775"/>
          </a:xfrm>
          <a:prstGeom prst="rect">
            <a:avLst/>
          </a:prstGeom>
          <a:noFill/>
        </p:spPr>
        <p:txBody>
          <a:bodyPr wrap="square" rtlCol="0">
            <a:spAutoFit/>
          </a:bodyPr>
          <a:lstStyle/>
          <a:p>
            <a:r>
              <a:rPr lang="en-US" sz="1600" b="1" dirty="0">
                <a:solidFill>
                  <a:schemeClr val="accent1">
                    <a:lumMod val="50000"/>
                  </a:schemeClr>
                </a:solidFill>
              </a:rPr>
              <a:t>You’ll find the following sections</a:t>
            </a:r>
          </a:p>
          <a:p>
            <a:r>
              <a:rPr lang="en-US" sz="1600" b="1" dirty="0">
                <a:solidFill>
                  <a:schemeClr val="accent1">
                    <a:lumMod val="50000"/>
                  </a:schemeClr>
                </a:solidFill>
              </a:rPr>
              <a:t> in our Proposal Editor …</a:t>
            </a:r>
          </a:p>
        </p:txBody>
      </p:sp>
      <p:pic>
        <p:nvPicPr>
          <p:cNvPr id="3" name="Picture 2">
            <a:extLst>
              <a:ext uri="{FF2B5EF4-FFF2-40B4-BE49-F238E27FC236}">
                <a16:creationId xmlns:a16="http://schemas.microsoft.com/office/drawing/2014/main" id="{7EACD12B-0786-42AE-989A-30B0A7D6301C}"/>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41837" y="2036304"/>
            <a:ext cx="8495804" cy="4503885"/>
          </a:xfrm>
          <a:prstGeom prst="rect">
            <a:avLst/>
          </a:prstGeom>
        </p:spPr>
      </p:pic>
      <p:sp>
        <p:nvSpPr>
          <p:cNvPr id="4" name="Rectangle 3">
            <a:extLst>
              <a:ext uri="{FF2B5EF4-FFF2-40B4-BE49-F238E27FC236}">
                <a16:creationId xmlns:a16="http://schemas.microsoft.com/office/drawing/2014/main" id="{1041BB1F-98F8-43B0-B4AF-6F2761287123}"/>
              </a:ext>
            </a:extLst>
          </p:cNvPr>
          <p:cNvSpPr/>
          <p:nvPr/>
        </p:nvSpPr>
        <p:spPr>
          <a:xfrm>
            <a:off x="308723" y="2711000"/>
            <a:ext cx="610031" cy="107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C83AF85-88FE-425B-9750-B85BA6D537C2}"/>
              </a:ext>
            </a:extLst>
          </p:cNvPr>
          <p:cNvSpPr/>
          <p:nvPr/>
        </p:nvSpPr>
        <p:spPr>
          <a:xfrm>
            <a:off x="3092884" y="2711000"/>
            <a:ext cx="341355" cy="933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3A6BEF6-0807-4DBA-8110-1D3CB74F73FB}"/>
              </a:ext>
            </a:extLst>
          </p:cNvPr>
          <p:cNvSpPr/>
          <p:nvPr/>
        </p:nvSpPr>
        <p:spPr>
          <a:xfrm>
            <a:off x="308723" y="3944334"/>
            <a:ext cx="422797" cy="960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03C92C9-6392-4B7B-AABF-9845DBE1B17D}"/>
              </a:ext>
            </a:extLst>
          </p:cNvPr>
          <p:cNvSpPr/>
          <p:nvPr/>
        </p:nvSpPr>
        <p:spPr>
          <a:xfrm>
            <a:off x="308723" y="5676690"/>
            <a:ext cx="374901" cy="107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1F36EAF-A63A-449D-8AD6-01AFD363ACFF}"/>
              </a:ext>
            </a:extLst>
          </p:cNvPr>
          <p:cNvSpPr/>
          <p:nvPr/>
        </p:nvSpPr>
        <p:spPr>
          <a:xfrm>
            <a:off x="98137" y="1909552"/>
            <a:ext cx="8715109" cy="45719"/>
          </a:xfrm>
          <a:prstGeom prst="rect">
            <a:avLst/>
          </a:prstGeom>
          <a:solidFill>
            <a:srgbClr val="2C9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260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typing on laptop">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a:stretch/>
        </p:blipFill>
        <p:spPr>
          <a:xfrm>
            <a:off x="6836125" y="101600"/>
            <a:ext cx="5355875" cy="625416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619293"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8034076" cy="830997"/>
          </a:xfrm>
        </p:spPr>
        <p:txBody>
          <a:bodyPr/>
          <a:lstStyle/>
          <a:p>
            <a:r>
              <a:rPr lang="en-US" sz="4000" dirty="0"/>
              <a:t>Proposal</a:t>
            </a:r>
            <a:r>
              <a:rPr lang="en-US" dirty="0"/>
              <a:t> </a:t>
            </a:r>
            <a:r>
              <a:rPr lang="en-US" sz="4000" dirty="0"/>
              <a:t>Editor: General Information</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48195" y="1681516"/>
            <a:ext cx="8089900" cy="998535"/>
          </a:xfrm>
        </p:spPr>
        <p:txBody>
          <a:bodyPr/>
          <a:lstStyle/>
          <a:p>
            <a:r>
              <a:rPr lang="en-US" dirty="0"/>
              <a:t>In the General Information section of the Proposal, you can specify details about the customers' sector, Tax Status, Federal and Region Tax Rate, etc. This is also where you can input the 'Electricity Cost Escalation' rate (be mindful of how you define this).You also can change the currency symbol of your proposal document to that of your customer. </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
        <p:nvSpPr>
          <p:cNvPr id="2" name="Slide Number Placeholder 1">
            <a:extLst>
              <a:ext uri="{FF2B5EF4-FFF2-40B4-BE49-F238E27FC236}">
                <a16:creationId xmlns:a16="http://schemas.microsoft.com/office/drawing/2014/main" id="{498435FE-4B96-4DA6-BA87-C79E01665615}"/>
              </a:ext>
            </a:extLst>
          </p:cNvPr>
          <p:cNvSpPr>
            <a:spLocks noGrp="1"/>
          </p:cNvSpPr>
          <p:nvPr>
            <p:ph type="sldNum" sz="quarter" idx="4"/>
          </p:nvPr>
        </p:nvSpPr>
        <p:spPr>
          <a:xfrm>
            <a:off x="11540447" y="6447200"/>
            <a:ext cx="600974" cy="395243"/>
          </a:xfrm>
        </p:spPr>
        <p:txBody>
          <a:bodyPr/>
          <a:lstStyle/>
          <a:p>
            <a:pPr algn="ctr"/>
            <a:fld id="{817179DE-9BF3-494C-804F-0C7C90AC8700}" type="slidenum">
              <a:rPr lang="en-US" noProof="0" smtClean="0"/>
              <a:pPr algn="ctr"/>
              <a:t>8</a:t>
            </a:fld>
            <a:endParaRPr lang="en-US" noProof="0" dirty="0"/>
          </a:p>
        </p:txBody>
      </p:sp>
      <p:pic>
        <p:nvPicPr>
          <p:cNvPr id="13" name="Picture 12">
            <a:extLst>
              <a:ext uri="{FF2B5EF4-FFF2-40B4-BE49-F238E27FC236}">
                <a16:creationId xmlns:a16="http://schemas.microsoft.com/office/drawing/2014/main" id="{A65FBAAF-F565-4EBE-BE58-C7F959D8444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695" y="2643479"/>
            <a:ext cx="6012442" cy="35038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1882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33186" y="557439"/>
            <a:ext cx="9256772" cy="830997"/>
          </a:xfrm>
        </p:spPr>
        <p:txBody>
          <a:bodyPr/>
          <a:lstStyle/>
          <a:p>
            <a:r>
              <a:rPr lang="en-US" sz="4000" dirty="0"/>
              <a:t>Proposal Editor: Meter Portlet</a:t>
            </a:r>
          </a:p>
        </p:txBody>
      </p:sp>
      <p:sp>
        <p:nvSpPr>
          <p:cNvPr id="5" name="Slide Number Placeholder 4">
            <a:extLst>
              <a:ext uri="{FF2B5EF4-FFF2-40B4-BE49-F238E27FC236}">
                <a16:creationId xmlns:a16="http://schemas.microsoft.com/office/drawing/2014/main" id="{9875AC34-C02F-4D68-AC23-8606BBCB7F94}"/>
              </a:ext>
            </a:extLst>
          </p:cNvPr>
          <p:cNvSpPr>
            <a:spLocks noGrp="1"/>
          </p:cNvSpPr>
          <p:nvPr>
            <p:ph type="sldNum" sz="quarter" idx="4"/>
          </p:nvPr>
        </p:nvSpPr>
        <p:spPr>
          <a:xfrm>
            <a:off x="11508996" y="6462757"/>
            <a:ext cx="600974" cy="395243"/>
          </a:xfrm>
        </p:spPr>
        <p:txBody>
          <a:bodyPr/>
          <a:lstStyle/>
          <a:p>
            <a:pPr algn="ctr"/>
            <a:fld id="{817179DE-9BF3-494C-804F-0C7C90AC8700}" type="slidenum">
              <a:rPr lang="en-US" noProof="0" smtClean="0"/>
              <a:pPr algn="ctr"/>
              <a:t>9</a:t>
            </a:fld>
            <a:endParaRPr lang="en-US" noProof="0" dirty="0"/>
          </a:p>
        </p:txBody>
      </p:sp>
      <p:sp>
        <p:nvSpPr>
          <p:cNvPr id="6" name="TextBox 5">
            <a:extLst>
              <a:ext uri="{FF2B5EF4-FFF2-40B4-BE49-F238E27FC236}">
                <a16:creationId xmlns:a16="http://schemas.microsoft.com/office/drawing/2014/main" id="{D8D572DB-E703-490D-A1DB-C115EE7977E7}"/>
              </a:ext>
            </a:extLst>
          </p:cNvPr>
          <p:cNvSpPr txBox="1"/>
          <p:nvPr/>
        </p:nvSpPr>
        <p:spPr>
          <a:xfrm>
            <a:off x="8422414" y="1388436"/>
            <a:ext cx="3314289" cy="4062651"/>
          </a:xfrm>
          <a:prstGeom prst="rect">
            <a:avLst/>
          </a:prstGeom>
          <a:noFill/>
        </p:spPr>
        <p:txBody>
          <a:bodyPr wrap="square" rtlCol="0">
            <a:spAutoFit/>
          </a:bodyPr>
          <a:lstStyle/>
          <a:p>
            <a:pPr marL="285750" indent="-285750">
              <a:buFont typeface="Arial" panose="020B0604020202020204" pitchFamily="34" charset="0"/>
              <a:buChar char="•"/>
            </a:pPr>
            <a:r>
              <a:rPr lang="en-US" sz="1200" dirty="0"/>
              <a:t>To the right of our Proposal Editor, you will find the meter portlet. The title of this portlet will be the Meter name you’ve applied on your lead. </a:t>
            </a:r>
          </a:p>
          <a:p>
            <a:endParaRPr lang="en-US" sz="1200" dirty="0"/>
          </a:p>
          <a:p>
            <a:pPr marL="285750" indent="-285750">
              <a:buFont typeface="Arial" panose="020B0604020202020204" pitchFamily="34" charset="0"/>
              <a:buChar char="•"/>
            </a:pPr>
            <a:r>
              <a:rPr lang="en-US" sz="1200" dirty="0"/>
              <a:t>For multi-meter projects, this title will become a dropdown to select the meters you want to apply in your proposal.</a:t>
            </a:r>
          </a:p>
          <a:p>
            <a:endParaRPr lang="en-US" sz="1200" dirty="0"/>
          </a:p>
          <a:p>
            <a:pPr marL="171450" indent="-171450">
              <a:buFont typeface="Arial" panose="020B0604020202020204" pitchFamily="34" charset="0"/>
              <a:buChar char="•"/>
            </a:pPr>
            <a:r>
              <a:rPr lang="en-US" sz="1200" dirty="0"/>
              <a:t>In the Meter Portlet, there are three sections: </a:t>
            </a:r>
          </a:p>
          <a:p>
            <a:pPr marL="628650" lvl="1" indent="-171450">
              <a:buFont typeface="Arial" panose="020B0604020202020204" pitchFamily="34" charset="0"/>
              <a:buChar char="•"/>
            </a:pPr>
            <a:r>
              <a:rPr lang="en-US" sz="1200" dirty="0"/>
              <a:t>Energy Use Profile &amp; Utility Rates</a:t>
            </a:r>
          </a:p>
          <a:p>
            <a:pPr marL="742950" lvl="1" indent="-285750">
              <a:buFont typeface="Arial" panose="020B0604020202020204" pitchFamily="34" charset="0"/>
              <a:buChar char="•"/>
            </a:pPr>
            <a:r>
              <a:rPr lang="en-US" sz="1200" dirty="0"/>
              <a:t>PV System</a:t>
            </a:r>
          </a:p>
          <a:p>
            <a:pPr marL="742950" lvl="1" indent="-285750">
              <a:buFont typeface="Arial" panose="020B0604020202020204" pitchFamily="34" charset="0"/>
              <a:buChar char="•"/>
            </a:pPr>
            <a:r>
              <a:rPr lang="en-US" sz="1200" dirty="0"/>
              <a:t>ESS System</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This is where the bulk of your proposal data will be applied. From utility rates to incentives. </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On the top right of this portlet is where users can access ETB Analytics</a:t>
            </a:r>
          </a:p>
          <a:p>
            <a:pPr marL="285750" indent="-28575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A91E951C-78E1-4A6E-A133-D2BFF7CCC3A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69495" y="1388436"/>
            <a:ext cx="7531768" cy="4517532"/>
          </a:xfrm>
          <a:prstGeom prst="rect">
            <a:avLst/>
          </a:prstGeom>
        </p:spPr>
      </p:pic>
    </p:spTree>
    <p:extLst>
      <p:ext uri="{BB962C8B-B14F-4D97-AF65-F5344CB8AC3E}">
        <p14:creationId xmlns:p14="http://schemas.microsoft.com/office/powerpoint/2010/main" val="160001935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54551"/>
      </a:dk2>
      <a:lt2>
        <a:srgbClr val="D8D9DC"/>
      </a:lt2>
      <a:accent1>
        <a:srgbClr val="0DA3E2"/>
      </a:accent1>
      <a:accent2>
        <a:srgbClr val="003453"/>
      </a:accent2>
      <a:accent3>
        <a:srgbClr val="0DA3E2"/>
      </a:accent3>
      <a:accent4>
        <a:srgbClr val="003453"/>
      </a:accent4>
      <a:accent5>
        <a:srgbClr val="0DA3E2"/>
      </a:accent5>
      <a:accent6>
        <a:srgbClr val="003453"/>
      </a:accent6>
      <a:hlink>
        <a:srgbClr val="0DA3E2"/>
      </a:hlink>
      <a:folHlink>
        <a:srgbClr val="0DA3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6036aa85-dfcc-477a-8421-4e79758ba2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1551E76C25C54BA3D2A46C85BAC929" ma:contentTypeVersion="13" ma:contentTypeDescription="Create a new document." ma:contentTypeScope="" ma:versionID="de2d77424c381a22e97642a322a47768">
  <xsd:schema xmlns:xsd="http://www.w3.org/2001/XMLSchema" xmlns:xs="http://www.w3.org/2001/XMLSchema" xmlns:p="http://schemas.microsoft.com/office/2006/metadata/properties" xmlns:ns2="6036aa85-dfcc-477a-8421-4e79758ba27a" xmlns:ns3="5c8c18b6-e480-4454-97b4-ea8ed1b1e468" targetNamespace="http://schemas.microsoft.com/office/2006/metadata/properties" ma:root="true" ma:fieldsID="69bfb563b663fc68d171f29ca7560ada" ns2:_="" ns3:_="">
    <xsd:import namespace="6036aa85-dfcc-477a-8421-4e79758ba27a"/>
    <xsd:import namespace="5c8c18b6-e480-4454-97b4-ea8ed1b1e4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36aa85-dfcc-477a-8421-4e79758ba2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8c18b6-e480-4454-97b4-ea8ed1b1e46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5c8c18b6-e480-4454-97b4-ea8ed1b1e468"/>
    <ds:schemaRef ds:uri="6036aa85-dfcc-477a-8421-4e79758ba2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CA025CAE-B965-42E5-A452-A1E3166CC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36aa85-dfcc-477a-8421-4e79758ba27a"/>
    <ds:schemaRef ds:uri="5c8c18b6-e480-4454-97b4-ea8ed1b1e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1603</Words>
  <Application>Microsoft Office PowerPoint</Application>
  <PresentationFormat>Widescreen</PresentationFormat>
  <Paragraphs>129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Corbel</vt:lpstr>
      <vt:lpstr>Helvetica Light</vt:lpstr>
      <vt:lpstr>Office Theme</vt:lpstr>
      <vt:lpstr>Energy Toolbase: ETB Developer  User Guide</vt:lpstr>
      <vt:lpstr>Agenda</vt:lpstr>
      <vt:lpstr>Create a new Lead</vt:lpstr>
      <vt:lpstr>Create an Energy Use Profile</vt:lpstr>
      <vt:lpstr>Create a Proposal</vt:lpstr>
      <vt:lpstr>Proposal Configurations</vt:lpstr>
      <vt:lpstr>Proposal Editor</vt:lpstr>
      <vt:lpstr>Proposal Editor: General Information</vt:lpstr>
      <vt:lpstr>Proposal Editor: Meter Portlet</vt:lpstr>
      <vt:lpstr>Meter Portlet: Energy Use Profile &amp; Utility Rates</vt:lpstr>
      <vt:lpstr>Meter Portlet: PV System</vt:lpstr>
      <vt:lpstr>Meter Portlet: Energy Storage</vt:lpstr>
      <vt:lpstr>Proposal Editor: Transactions</vt:lpstr>
      <vt:lpstr>Proposal Editor: Documents</vt:lpstr>
      <vt:lpstr>For assistance, please reach 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2020-06-02T03:21:34Z</dcterms:created>
  <dcterms:modified xsi:type="dcterms:W3CDTF">2021-07-21T20:14:37Z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0x0101002E1551E76C25C54BA3D2A46C85BAC929</vt:lpwstr>
  </property>
</Properties>
</file>